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7" r:id="rId6"/>
    <p:sldId id="268" r:id="rId7"/>
    <p:sldId id="259" r:id="rId8"/>
    <p:sldId id="264" r:id="rId9"/>
    <p:sldId id="261" r:id="rId10"/>
    <p:sldId id="266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088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F0A56-8088-4145-9F11-D5F8C344333A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EC47-71CD-4CFA-A067-13D3FF18A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1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commons.wikimedia.org/wiki/File:German_Flag_Wavy.jpg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nidentified_sailing_ship_-_LoC_4a25817u.jpg" TargetMode="External"/><Relationship Id="rId4" Type="http://schemas.openxmlformats.org/officeDocument/2006/relationships/hyperlink" Target="http://en.wikipedia.org/wiki/File:Princess_Sophia_(steamship)_ca_1912).jpg" TargetMode="External"/><Relationship Id="rId5" Type="http://schemas.openxmlformats.org/officeDocument/2006/relationships/hyperlink" Target="http://www.loc.gov/rr/european/imde/germchro.html" TargetMode="External"/><Relationship Id="rId6" Type="http://schemas.openxmlformats.org/officeDocument/2006/relationships/hyperlink" Target="http://webpages.charter.net/mcarolan/ThomasCarolan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reaganwing.wordpress.com/2011/03/20/fraudulism-and-the-new-american-pioneer/" TargetMode="External"/><Relationship Id="rId4" Type="http://schemas.openxmlformats.org/officeDocument/2006/relationships/hyperlink" Target="http://commons.wikimedia.org/wiki/File:San_Lorenzo,_California._Evacuation_of_farmers_of_Japanese_descent_resulted_in_agricultural_labor_s_._._._-_NARA_-_537535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www.statjump.com/lists/german-people-dp2c159tc.html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theodora.com/maps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commons.wikimedia.org/wiki/File:Germany_map_blank.pn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avidgardner/267692525/" TargetMode="External"/><Relationship Id="rId4" Type="http://schemas.openxmlformats.org/officeDocument/2006/relationships/hyperlink" Target="http://www.flickr.com/photos/8453990@N02/4271598625/" TargetMode="External"/><Relationship Id="rId5" Type="http://schemas.openxmlformats.org/officeDocument/2006/relationships/hyperlink" Target="http://commons.wikimedia.org/wiki/File:Historic_city_centre_Cochem.jpg" TargetMode="External"/><Relationship Id="rId6" Type="http://schemas.openxmlformats.org/officeDocument/2006/relationships/hyperlink" Target="http://www.flickr.com/photos/wenzday01/3570520526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epenbusch/6052704118/" TargetMode="External"/><Relationship Id="rId4" Type="http://schemas.openxmlformats.org/officeDocument/2006/relationships/hyperlink" Target="http://commons.wikimedia.org/wiki/File:Watzmann_bei_Berchtesgaden,_Germany.jpg" TargetMode="External"/><Relationship Id="rId5" Type="http://schemas.openxmlformats.org/officeDocument/2006/relationships/hyperlink" Target="http://www.flickr.com/photos/1yen/5966846929/lightbox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ize/7755533536/" TargetMode="External"/><Relationship Id="rId4" Type="http://schemas.openxmlformats.org/officeDocument/2006/relationships/hyperlink" Target="http://www.flickr.com/photos/phineasx/1354909755/lightbox/" TargetMode="External"/><Relationship Id="rId5" Type="http://schemas.openxmlformats.org/officeDocument/2006/relationships/hyperlink" Target="http://www.flickr.com/photos/udommilwaukee/6866668151/" TargetMode="External"/><Relationship Id="rId6" Type="http://schemas.openxmlformats.org/officeDocument/2006/relationships/hyperlink" Target="http://mygermantravels.com/2011/04/german-maypole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fsegames.eu/forum/index.php?topic=5178.0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orothy_Stevens_-_Munitions_Heavy_Shells.jpg" TargetMode="External"/><Relationship Id="rId4" Type="http://schemas.openxmlformats.org/officeDocument/2006/relationships/hyperlink" Target="http://commons.wikimedia.org/wiki/File:HitlerMussolini1934Venice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54459164@N00/6181461699/" TargetMode="External"/><Relationship Id="rId4" Type="http://schemas.openxmlformats.org/officeDocument/2006/relationships/hyperlink" Target="http://www.flickr.com/photos/dominicspics/4662872493/" TargetMode="External"/><Relationship Id="rId5" Type="http://schemas.openxmlformats.org/officeDocument/2006/relationships/hyperlink" Target="http://commons.wikimedia.org/wiki/File:Religious_syms.svg" TargetMode="External"/><Relationship Id="rId6" Type="http://schemas.openxmlformats.org/officeDocument/2006/relationships/hyperlink" Target="http://www.123rf.com/photo_7662064_a-black-and-orange-no-trespassing-sign-isolated-on-white.html" TargetMode="External"/><Relationship Id="rId7" Type="http://schemas.openxmlformats.org/officeDocument/2006/relationships/hyperlink" Target="http://commons.wikimedia.org/wiki/File:Cyprus_countryside_in_Troodos_Mountains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http://commons.wikimedia.org/wiki/File:German_Flag_Wavy.jpg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4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http://commons.wikimedia.org/wiki/File:Unidentified_sailing_ship_-_LoC_4a25817u.jpg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http://en.wikipedia.org/wiki/File:Princess_Sophia_(steamship)_ca_1912).jpg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http://www.loc.gov/rr/european/imde/germchro.html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http://webpages.charter.net/mcarolan/ThomasCarolan.html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5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http://thereaganwing.wordpress.com/2011/03/20/fraudulism-and-the-new-american-pioneer/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http://commons.wikimedia.org/wiki/File:San_Lorenzo,_California._Evacuation_of_farmers_of_Japanese_descent_resulted_in_agricultural_labor_s_._._._-_NARA_-_537535.jpg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http://www.statjump.com/lists/german-people-dp2c159tc.html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6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 courtesy of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www.theodora.com/maps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used with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http://commons.wikimedia.org/wiki/File:Germany_map_blank.png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http://www.flickr.com/photos/davidgardner/267692525/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http://www.flickr.com/photos/8453990@N02/4271598625/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http://commons.wikimedia.org/wiki/File:Historic_city_centre_Cochem.jpg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http://www.flickr.com/photos/wenzday01/3570520526/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http://www.flickr.com/photos/depenbusch/6052704118/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http://commons.wikimedia.org/wiki/File:Watzmann_bei_Berchtesgaden,_Germany.jpg</a:t>
            </a:r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http://www.flickr.com/photos/1yen/5966846929/lightbox/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6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http://www.flickr.com/photos/brize/7755533536/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http://www.flickr.com/photos/phineasx/1354909755/lightbox/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http://www.flickr.com/photos/udommilwaukee/6866668151/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http://mygermantravels.com/2011/04/german-maypole/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http://www.fsegames.eu/forum/index.php?topic=5178.0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http://commons.wikimedia.org/wiki/File:Dorothy_Stevens_-_Munitions_Heavy_Shells.jpg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http://commons.wikimedia.org/wiki/File:HitlerMussolini1934Venice.jpg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5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http://www.flickr.com/photos/54459164@N00/6181461699/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http://www.flickr.com/photos/dominicspics/4662872493/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http://commons.wikimedia.org/wiki/File:Religious_syms.svg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http://www.123rf.com/photo_7662064_a-black-and-orange-no-trespassing-sign-isolated-on-white.html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http://commons.wikimedia.org/wiki/File:Cyprus_countryside_in_Troodos_Mountains.jpg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8EC47-71CD-4CFA-A067-13D3FF18A4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4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9A00483-6BEB-432C-BA44-A349D6F591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6A8933-B23C-4D47-810A-E73B1D6E4457}" type="datetimeFigureOut">
              <a:rPr lang="en-US" smtClean="0"/>
              <a:t>2/17/16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2625"/>
            <a:ext cx="7543800" cy="3432175"/>
          </a:xfrm>
        </p:spPr>
        <p:txBody>
          <a:bodyPr/>
          <a:lstStyle/>
          <a:p>
            <a:r>
              <a:rPr lang="en-US" dirty="0" smtClean="0"/>
              <a:t>Immigration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German Experience</a:t>
            </a:r>
            <a:endParaRPr lang="en-US" sz="4400" dirty="0"/>
          </a:p>
        </p:txBody>
      </p:sp>
      <p:pic>
        <p:nvPicPr>
          <p:cNvPr id="1026" name="Picture 2" descr="File:German Flag Wa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00600"/>
          </a:xfrm>
        </p:spPr>
        <p:txBody>
          <a:bodyPr/>
          <a:lstStyle/>
          <a:p>
            <a:r>
              <a:rPr lang="en-US" dirty="0" smtClean="0"/>
              <a:t>Early immigration- sailing ships</a:t>
            </a:r>
          </a:p>
          <a:p>
            <a:pPr lvl="1"/>
            <a:r>
              <a:rPr lang="en-US" dirty="0" smtClean="0"/>
              <a:t>Long voyage-months</a:t>
            </a:r>
          </a:p>
          <a:p>
            <a:pPr lvl="1"/>
            <a:r>
              <a:rPr lang="en-US" dirty="0" smtClean="0"/>
              <a:t>Crowded conditions</a:t>
            </a:r>
          </a:p>
          <a:p>
            <a:pPr lvl="1"/>
            <a:r>
              <a:rPr lang="en-US" dirty="0" smtClean="0"/>
              <a:t>Sickness </a:t>
            </a:r>
          </a:p>
          <a:p>
            <a:r>
              <a:rPr lang="en-US" dirty="0" smtClean="0"/>
              <a:t>By 1970- steamships</a:t>
            </a:r>
          </a:p>
          <a:p>
            <a:pPr lvl="1"/>
            <a:r>
              <a:rPr lang="en-US" dirty="0" smtClean="0"/>
              <a:t>Shorter voyage-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2 </a:t>
            </a:r>
            <a:r>
              <a:rPr lang="en-US" dirty="0"/>
              <a:t>or 3 </a:t>
            </a:r>
            <a:r>
              <a:rPr lang="en-US" dirty="0" smtClean="0"/>
              <a:t>weeks</a:t>
            </a:r>
          </a:p>
          <a:p>
            <a:pPr lvl="1"/>
            <a:r>
              <a:rPr lang="en-US" dirty="0" smtClean="0"/>
              <a:t>Safer conditions</a:t>
            </a:r>
            <a:endParaRPr lang="en-US" dirty="0"/>
          </a:p>
          <a:p>
            <a:pPr marL="777240" lvl="2" indent="0">
              <a:buNone/>
            </a:pPr>
            <a:endParaRPr lang="en-US" dirty="0" smtClean="0"/>
          </a:p>
        </p:txBody>
      </p:sp>
      <p:pic>
        <p:nvPicPr>
          <p:cNvPr id="9218" name="Picture 2" descr="http://upload.wikimedia.org/wikipedia/commons/8/8e/Unidentified_sailing_ship_-_LoC_4a25817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407024"/>
            <a:ext cx="2696858" cy="213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0/09/Princess_Sophia_(steamship)_ca_19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" y="4541743"/>
            <a:ext cx="3352800" cy="19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loc.gov/rr/european/imde/images/ship-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018141" cy="20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ebpages.charter.net/mcarolan/steer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74383"/>
            <a:ext cx="2538998" cy="33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r>
              <a:rPr lang="en-US" dirty="0" smtClean="0"/>
              <a:t>What America Was Like for German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85950"/>
            <a:ext cx="8248308" cy="4343400"/>
          </a:xfrm>
        </p:spPr>
        <p:txBody>
          <a:bodyPr/>
          <a:lstStyle/>
          <a:p>
            <a:r>
              <a:rPr lang="en-US" dirty="0" smtClean="0"/>
              <a:t>Germans were one of the early immigrant groups to arrive in the US</a:t>
            </a:r>
          </a:p>
          <a:p>
            <a:pPr lvl="1"/>
            <a:r>
              <a:rPr lang="en-US" dirty="0" smtClean="0"/>
              <a:t>No major difficulties in settling here</a:t>
            </a:r>
          </a:p>
          <a:p>
            <a:r>
              <a:rPr lang="en-US" dirty="0" smtClean="0"/>
              <a:t>Many Germans worked as farmers</a:t>
            </a:r>
          </a:p>
          <a:p>
            <a:r>
              <a:rPr lang="en-US" dirty="0" smtClean="0"/>
              <a:t>German immigrants worked as bakers, nurses, blacksmiths, etc.</a:t>
            </a:r>
            <a:endParaRPr lang="en-US" dirty="0"/>
          </a:p>
        </p:txBody>
      </p:sp>
      <p:pic>
        <p:nvPicPr>
          <p:cNvPr id="10244" name="Picture 4" descr="http://thereaganwing.files.wordpress.com/2011/03/pione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4732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pload.wikimedia.org/wikipedia/commons/c/cc/San_Lorenzo,_California._Evacuation_of_farmers_of_Japanese_descent_resulted_in_agricultural_labor_s_._._._-_NARA_-_537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75077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r>
              <a:rPr lang="en-US" dirty="0" smtClean="0"/>
              <a:t>What America Was Like for German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7620000" cy="4343400"/>
          </a:xfrm>
        </p:spPr>
        <p:txBody>
          <a:bodyPr/>
          <a:lstStyle/>
          <a:p>
            <a:r>
              <a:rPr lang="en-US" dirty="0" smtClean="0"/>
              <a:t>German immigrants arrived on the east coast of America</a:t>
            </a:r>
          </a:p>
          <a:p>
            <a:r>
              <a:rPr lang="en-US" dirty="0" smtClean="0"/>
              <a:t>They moved to cities and town where other Germans were already living in the Midwest and West.  They were pioneers.</a:t>
            </a:r>
            <a:endParaRPr lang="en-US" dirty="0"/>
          </a:p>
        </p:txBody>
      </p:sp>
      <p:pic>
        <p:nvPicPr>
          <p:cNvPr id="11266" name="Picture 2" descr="http://www.statjump.com/media/images/maps/german-people-dp2c159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11873"/>
            <a:ext cx="642937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Germany?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6870"/>
            <a:ext cx="8229600" cy="5245100"/>
          </a:xfrm>
        </p:spPr>
      </p:pic>
      <p:sp>
        <p:nvSpPr>
          <p:cNvPr id="3" name="5-Point Star 2"/>
          <p:cNvSpPr/>
          <p:nvPr/>
        </p:nvSpPr>
        <p:spPr>
          <a:xfrm>
            <a:off x="3657600" y="2971800"/>
            <a:ext cx="304800" cy="304800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Germany</a:t>
            </a:r>
            <a:endParaRPr lang="en-US" dirty="0"/>
          </a:p>
        </p:txBody>
      </p:sp>
      <p:pic>
        <p:nvPicPr>
          <p:cNvPr id="3" name="Picture 2" descr="File:Germany map bla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71" y="13716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498" y="2590800"/>
            <a:ext cx="6429371" cy="40505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farm5.staticflickr.com/4039/4271598625_8bfd1a966f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277160"/>
            <a:ext cx="2244537" cy="29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8/83/Historic_city_centre_Coch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3044824" cy="3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arm1.staticflickr.com/92/267692525_159b761075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7300"/>
            <a:ext cx="3239485" cy="24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rm4.staticflickr.com/3657/3570520526_9f5b02823d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371129" cy="29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Germany</a:t>
            </a:r>
            <a:endParaRPr lang="en-US" dirty="0"/>
          </a:p>
        </p:txBody>
      </p:sp>
      <p:pic>
        <p:nvPicPr>
          <p:cNvPr id="3" name="Picture 2" descr="http://farm7.staticflickr.com/6190/6052704118_b8f887e3d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6093"/>
            <a:ext cx="4382978" cy="20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farm7.staticflickr.com/6132/5966846929_5bff31c02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37352"/>
            <a:ext cx="4313878" cy="32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0/00/Watzmann_bei_Berchtesgaden,_Germa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1524"/>
            <a:ext cx="3199682" cy="23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34" y="1681162"/>
            <a:ext cx="76200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farm9.staticflickr.com/8288/7755533536_d344bf5e28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8446"/>
            <a:ext cx="3433482" cy="25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arm2.staticflickr.com/1008/1354909755_83cbe2d2c1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1" y="4114800"/>
            <a:ext cx="4572000" cy="28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mygermantravels.com/wp-content/uploads/2011/04/May-Pole_o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93" y="2708937"/>
            <a:ext cx="2749923" cy="41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arm8.staticflickr.com/7210/6866668151_6ffe735a1a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39" y="429683"/>
            <a:ext cx="2784477" cy="18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325562"/>
          </a:xfrm>
        </p:spPr>
        <p:txBody>
          <a:bodyPr/>
          <a:lstStyle/>
          <a:p>
            <a:r>
              <a:rPr lang="en-US" dirty="0" smtClean="0"/>
              <a:t>Why did People Decide to Leave Germany?        Push </a:t>
            </a:r>
            <a:r>
              <a:rPr lang="en-US" dirty="0"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8862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1683- The first Germans came for </a:t>
            </a:r>
            <a:r>
              <a:rPr lang="en-US" sz="2800" b="1" dirty="0" smtClean="0">
                <a:solidFill>
                  <a:schemeClr val="tx2"/>
                </a:solidFill>
              </a:rPr>
              <a:t>religious </a:t>
            </a:r>
            <a:r>
              <a:rPr lang="en-US" sz="2800" b="1" dirty="0" smtClean="0">
                <a:solidFill>
                  <a:schemeClr val="tx2"/>
                </a:solidFill>
              </a:rPr>
              <a:t>freedom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1700s- Foreign armies were attacking Germany and many people wanted to live in a </a:t>
            </a:r>
            <a:r>
              <a:rPr lang="en-US" sz="2800" b="1" dirty="0" smtClean="0">
                <a:solidFill>
                  <a:schemeClr val="tx2"/>
                </a:solidFill>
              </a:rPr>
              <a:t>safe place</a:t>
            </a:r>
          </a:p>
        </p:txBody>
      </p:sp>
      <p:pic>
        <p:nvPicPr>
          <p:cNvPr id="6146" name="Picture 2" descr="http://img10.imageshack.us/img10/8823/eleonoreprochaskafael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2438400"/>
            <a:ext cx="436950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1714500"/>
            <a:ext cx="3657600" cy="4800600"/>
          </a:xfrm>
        </p:spPr>
        <p:txBody>
          <a:bodyPr/>
          <a:lstStyle/>
          <a:p>
            <a:r>
              <a:rPr lang="en-US" sz="2400" dirty="0"/>
              <a:t>1800s- Factories started using machines and many people had lost their </a:t>
            </a:r>
            <a:r>
              <a:rPr lang="en-US" sz="2400" b="1" dirty="0">
                <a:solidFill>
                  <a:schemeClr val="tx2"/>
                </a:solidFill>
              </a:rPr>
              <a:t>jobs</a:t>
            </a:r>
            <a:r>
              <a:rPr lang="en-US" sz="2400" dirty="0"/>
              <a:t>.  Farmers had poor harvests, too</a:t>
            </a:r>
            <a:r>
              <a:rPr lang="en-US" sz="2400" dirty="0" smtClean="0"/>
              <a:t>.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1930s and 1940s- Many Germans left to escape Adolf Hitler’s Nazi government to live in a </a:t>
            </a:r>
            <a:r>
              <a:rPr lang="en-US" sz="2400" b="1" dirty="0">
                <a:solidFill>
                  <a:schemeClr val="tx2"/>
                </a:solidFill>
              </a:rPr>
              <a:t>safe place.  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165" y="256101"/>
            <a:ext cx="80010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did People Decide to Leave Germany?        Push Factors</a:t>
            </a:r>
            <a:endParaRPr lang="en-US" dirty="0"/>
          </a:p>
        </p:txBody>
      </p:sp>
      <p:pic>
        <p:nvPicPr>
          <p:cNvPr id="7170" name="Picture 2" descr="http://upload.wikimedia.org/wikipedia/commons/thumb/d/d4/Dorothy_Stevens_-_Munitions_Heavy_Shells.jpg/1259px-Dorothy_Stevens_-_Munitions_Heavy_She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74" y="1581663"/>
            <a:ext cx="3062852" cy="24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c/c5/HitlerMussolini1934Ven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3880964" cy="28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dirty="0" smtClean="0"/>
              <a:t>Why Choose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0292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America offered religious freedom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800" dirty="0" smtClean="0"/>
              <a:t>America was safe, away from the wars in Europe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800" dirty="0" smtClean="0"/>
              <a:t>America is the “Land of Opportunity” with jobs for everyone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800" dirty="0" smtClean="0"/>
              <a:t>America had plenty of unsettled land for farming</a:t>
            </a:r>
            <a:endParaRPr lang="en-US" sz="2800" dirty="0"/>
          </a:p>
        </p:txBody>
      </p:sp>
      <p:pic>
        <p:nvPicPr>
          <p:cNvPr id="8194" name="Picture 2" descr="https://encrypted-tbn0.gstatic.com/images?q=tbn:ANd9GcS2CZL1zybCnjeKWuyqQS0ET1McR-9Eh5kcVNSeorqjcImDsl3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14" y="5334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arm5.staticflickr.com/4069/4662872493_8ac8c5c491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88" y="2955838"/>
            <a:ext cx="1737623" cy="17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0.gstatic.com/images?q=tbn:ANd9GcRM7KaOUmMwZUXsyhaP2cJL77CJR8g2gqc4mSynthIGgTYL7xN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3531"/>
            <a:ext cx="1625413" cy="162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us.cdn3.123rf.com/168nwm/karenr/karenr1008/karenr100800031/7491685-a-black-and-orange-help-wanted-sign-with-copy-spa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80" y="3124200"/>
            <a:ext cx="16002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upload.wikimedia.org/wikipedia/commons/1/1d/Cyprus_countryside_in_Troodos_Mountai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90" y="4702427"/>
            <a:ext cx="3082130" cy="20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2004</TotalTime>
  <Words>638</Words>
  <Application>Microsoft Macintosh PowerPoint</Application>
  <PresentationFormat>On-screen Show (4:3)</PresentationFormat>
  <Paragraphs>81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Immigration </vt:lpstr>
      <vt:lpstr>Where is Germany?</vt:lpstr>
      <vt:lpstr>This is Germany</vt:lpstr>
      <vt:lpstr>Images of Germany</vt:lpstr>
      <vt:lpstr>Images of Germany</vt:lpstr>
      <vt:lpstr>Images of Germany</vt:lpstr>
      <vt:lpstr>Why did People Decide to Leave Germany?        Push Factors</vt:lpstr>
      <vt:lpstr>PowerPoint Presentation</vt:lpstr>
      <vt:lpstr>Why Choose America?</vt:lpstr>
      <vt:lpstr>Getting to America</vt:lpstr>
      <vt:lpstr>What America Was Like for German Immigrants</vt:lpstr>
      <vt:lpstr>What America Was Like for German Immigrants</vt:lpstr>
    </vt:vector>
  </TitlesOfParts>
  <Company>Framingham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D'Amico</dc:creator>
  <cp:lastModifiedBy>Jessica Orr</cp:lastModifiedBy>
  <cp:revision>40</cp:revision>
  <dcterms:created xsi:type="dcterms:W3CDTF">2012-03-07T20:28:41Z</dcterms:created>
  <dcterms:modified xsi:type="dcterms:W3CDTF">2016-02-17T14:08:06Z</dcterms:modified>
</cp:coreProperties>
</file>