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63" r:id="rId5"/>
    <p:sldId id="259" r:id="rId6"/>
    <p:sldId id="264" r:id="rId7"/>
    <p:sldId id="261" r:id="rId8"/>
    <p:sldId id="262" r:id="rId9"/>
    <p:sldId id="266"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37" autoAdjust="0"/>
  </p:normalViewPr>
  <p:slideViewPr>
    <p:cSldViewPr>
      <p:cViewPr>
        <p:scale>
          <a:sx n="76" d="100"/>
          <a:sy n="76" d="100"/>
        </p:scale>
        <p:origin x="-1832"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A7B76-A055-41EB-AD5A-00D21F31EABD}"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1D9CD-EB6D-4AFE-9124-6511A4735F5B}" type="slidenum">
              <a:rPr lang="en-US" smtClean="0"/>
              <a:t>‹#›</a:t>
            </a:fld>
            <a:endParaRPr lang="en-US"/>
          </a:p>
        </p:txBody>
      </p:sp>
    </p:spTree>
    <p:extLst>
      <p:ext uri="{BB962C8B-B14F-4D97-AF65-F5344CB8AC3E}">
        <p14:creationId xmlns:p14="http://schemas.microsoft.com/office/powerpoint/2010/main" val="1919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en:Creative_Commons" TargetMode="External"/><Relationship Id="rId4" Type="http://schemas.openxmlformats.org/officeDocument/2006/relationships/hyperlink" Target="http://creativecommons.org/licenses/by-sa/3.0/deed.en"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File:Colosseum_in_Rome,_Italy_-_April_2007.jpg" TargetMode="External"/><Relationship Id="rId4" Type="http://schemas.openxmlformats.org/officeDocument/2006/relationships/hyperlink" Target="http://en.wikipedia.org/wiki/en:Creative_Commons" TargetMode="External"/><Relationship Id="rId5" Type="http://schemas.openxmlformats.org/officeDocument/2006/relationships/hyperlink" Target="http://creativecommons.org/licenses/by-sa/3.0/deed.en" TargetMode="External"/><Relationship Id="rId6" Type="http://schemas.openxmlformats.org/officeDocument/2006/relationships/hyperlink" Target="http://en.wikipedia.org/wiki/File:Pano_vico_d'elsa.jpg" TargetMode="External"/><Relationship Id="rId7" Type="http://schemas.openxmlformats.org/officeDocument/2006/relationships/hyperlink" Target="http://en.wikipedia.org/wiki/File:Cefalu_Strand.jpg" TargetMode="External"/><Relationship Id="rId8" Type="http://schemas.openxmlformats.org/officeDocument/2006/relationships/hyperlink" Target="http://en.wikipedia.org/wiki/File:Chianti-colline2-2.jpg" TargetMode="External"/><Relationship Id="rId9" Type="http://schemas.openxmlformats.org/officeDocument/2006/relationships/hyperlink" Target="http://commons.wikimedia.org/wiki/File:PSM_V82_D022_An_italian_family_at_ellis_island.png" TargetMode="External"/><Relationship Id="rId10" Type="http://schemas.openxmlformats.org/officeDocument/2006/relationships/hyperlink" Target="http://commons.wikimedia.org/wiki/File:San_Gregorio_Armeno.jpg"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File:Palazzo_Montecitorio_Rom_2009.jpg" TargetMode="External"/><Relationship Id="rId4" Type="http://schemas.openxmlformats.org/officeDocument/2006/relationships/hyperlink" Target="http://commons.wikimedia.org/wiki/File:Italian_Tomato_Farm.JPG" TargetMode="External"/><Relationship Id="rId5" Type="http://schemas.openxmlformats.org/officeDocument/2006/relationships/hyperlink" Target="http://commons.wikimedia.org/wiki/File:Baby_goats_jan_2007.jpg"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mn-lt"/>
                <a:ea typeface="+mn-ea"/>
                <a:cs typeface="+mn-cs"/>
              </a:rPr>
              <a:t>Maps courtesy of www.theodora.com/maps, used with permission.</a:t>
            </a:r>
          </a:p>
          <a:p>
            <a:endParaRPr lang="en-US"/>
          </a:p>
        </p:txBody>
      </p:sp>
      <p:sp>
        <p:nvSpPr>
          <p:cNvPr id="4" name="Slide Number Placeholder 3"/>
          <p:cNvSpPr>
            <a:spLocks noGrp="1"/>
          </p:cNvSpPr>
          <p:nvPr>
            <p:ph type="sldNum" sz="quarter" idx="10"/>
          </p:nvPr>
        </p:nvSpPr>
        <p:spPr/>
        <p:txBody>
          <a:bodyPr/>
          <a:lstStyle/>
          <a:p>
            <a:fld id="{6FB1D9CD-EB6D-4AFE-9124-6511A4735F5B}" type="slidenum">
              <a:rPr lang="en-US" smtClean="0"/>
              <a:t>1</a:t>
            </a:fld>
            <a:endParaRPr lang="en-US"/>
          </a:p>
        </p:txBody>
      </p:sp>
    </p:spTree>
    <p:extLst>
      <p:ext uri="{BB962C8B-B14F-4D97-AF65-F5344CB8AC3E}">
        <p14:creationId xmlns:p14="http://schemas.microsoft.com/office/powerpoint/2010/main" val="194648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Maps courtesy of www.theodora.com/maps, used with permission.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B1D9CD-EB6D-4AFE-9124-6511A4735F5B}" type="slidenum">
              <a:rPr lang="en-US" smtClean="0"/>
              <a:t>2</a:t>
            </a:fld>
            <a:endParaRPr lang="en-US"/>
          </a:p>
        </p:txBody>
      </p:sp>
    </p:spTree>
    <p:extLst>
      <p:ext uri="{BB962C8B-B14F-4D97-AF65-F5344CB8AC3E}">
        <p14:creationId xmlns:p14="http://schemas.microsoft.com/office/powerpoint/2010/main" val="220501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file is licensed under the </a:t>
            </a:r>
            <a:r>
              <a:rPr lang="en-US" sz="1200" b="0" i="0" u="none" strike="noStrike" kern="1200" dirty="0" smtClean="0">
                <a:solidFill>
                  <a:schemeClr val="tx1"/>
                </a:solidFill>
                <a:effectLst/>
                <a:latin typeface="+mn-lt"/>
                <a:ea typeface="+mn-ea"/>
                <a:cs typeface="+mn-cs"/>
                <a:hlinkClick r:id="rId3" tooltip="w:en:Creative Commons"/>
              </a:rPr>
              <a:t>Creative Commons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Attribution-Share Alike 3.0 </a:t>
            </a:r>
            <a:r>
              <a:rPr lang="en-US" sz="1200" b="0" i="0" u="none" strike="noStrike" kern="1200" dirty="0" err="1" smtClean="0">
                <a:solidFill>
                  <a:schemeClr val="tx1"/>
                </a:solidFill>
                <a:effectLst/>
                <a:latin typeface="+mn-lt"/>
                <a:ea typeface="+mn-ea"/>
                <a:cs typeface="+mn-cs"/>
                <a:hlinkClick r:id="rId4"/>
              </a:rPr>
              <a:t>Unported</a:t>
            </a:r>
            <a:r>
              <a:rPr lang="en-US" sz="1200" b="0" i="0" kern="1200" dirty="0" smtClean="0">
                <a:solidFill>
                  <a:schemeClr val="tx1"/>
                </a:solidFill>
                <a:effectLst/>
                <a:latin typeface="+mn-lt"/>
                <a:ea typeface="+mn-ea"/>
                <a:cs typeface="+mn-cs"/>
              </a:rPr>
              <a:t> license.</a:t>
            </a:r>
            <a:endParaRPr lang="en-US" dirty="0"/>
          </a:p>
        </p:txBody>
      </p:sp>
      <p:sp>
        <p:nvSpPr>
          <p:cNvPr id="4" name="Slide Number Placeholder 3"/>
          <p:cNvSpPr>
            <a:spLocks noGrp="1"/>
          </p:cNvSpPr>
          <p:nvPr>
            <p:ph type="sldNum" sz="quarter" idx="10"/>
          </p:nvPr>
        </p:nvSpPr>
        <p:spPr/>
        <p:txBody>
          <a:bodyPr/>
          <a:lstStyle/>
          <a:p>
            <a:fld id="{6FB1D9CD-EB6D-4AFE-9124-6511A4735F5B}" type="slidenum">
              <a:rPr lang="en-US" smtClean="0"/>
              <a:t>3</a:t>
            </a:fld>
            <a:endParaRPr lang="en-US"/>
          </a:p>
        </p:txBody>
      </p:sp>
    </p:spTree>
    <p:extLst>
      <p:ext uri="{BB962C8B-B14F-4D97-AF65-F5344CB8AC3E}">
        <p14:creationId xmlns:p14="http://schemas.microsoft.com/office/powerpoint/2010/main" val="180322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All</a:t>
            </a:r>
            <a:r>
              <a:rPr lang="en-US" baseline="0" dirty="0" smtClean="0">
                <a:hlinkClick r:id="rId3"/>
              </a:rPr>
              <a:t> images used under the </a:t>
            </a:r>
            <a:r>
              <a:rPr lang="en-US" sz="1200" b="0" i="0" u="none" strike="noStrike" kern="1200" dirty="0" smtClean="0">
                <a:solidFill>
                  <a:schemeClr val="tx1"/>
                </a:solidFill>
                <a:effectLst/>
                <a:latin typeface="+mn-lt"/>
                <a:ea typeface="+mn-ea"/>
                <a:cs typeface="+mn-cs"/>
                <a:hlinkClick r:id="rId4" tooltip="w:en:Creative Commons"/>
              </a:rPr>
              <a:t>Creative Commons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a:rPr>
              <a:t>Attribution-Share Alike 3.0 </a:t>
            </a:r>
            <a:r>
              <a:rPr lang="en-US" sz="1200" b="0" i="0" u="none" strike="noStrike" kern="1200" dirty="0" err="1" smtClean="0">
                <a:solidFill>
                  <a:schemeClr val="tx1"/>
                </a:solidFill>
                <a:effectLst/>
                <a:latin typeface="+mn-lt"/>
                <a:ea typeface="+mn-ea"/>
                <a:cs typeface="+mn-cs"/>
                <a:hlinkClick r:id="rId5"/>
              </a:rPr>
              <a:t>Unported</a:t>
            </a:r>
            <a:r>
              <a:rPr lang="en-US" sz="1200" b="0" i="0" kern="1200" dirty="0" smtClean="0">
                <a:solidFill>
                  <a:schemeClr val="tx1"/>
                </a:solidFill>
                <a:effectLst/>
                <a:latin typeface="+mn-lt"/>
                <a:ea typeface="+mn-ea"/>
                <a:cs typeface="+mn-cs"/>
              </a:rPr>
              <a:t> license.</a:t>
            </a:r>
            <a:endParaRPr lang="en-US" baseline="0" dirty="0" smtClean="0">
              <a:hlinkClick r:id="rId3"/>
            </a:endParaRPr>
          </a:p>
          <a:p>
            <a:endParaRPr lang="en-US" baseline="0" dirty="0" smtClean="0">
              <a:hlinkClick r:id="rId3"/>
            </a:endParaRPr>
          </a:p>
          <a:p>
            <a:r>
              <a:rPr lang="en-US" dirty="0" smtClean="0">
                <a:hlinkClick r:id="rId3"/>
              </a:rPr>
              <a:t>http://en.wikipedia.org/wiki/File:Colosseum_in_Rome,_Italy_-_April_2007.jpg</a:t>
            </a:r>
          </a:p>
          <a:p>
            <a:r>
              <a:rPr lang="en-US" dirty="0" smtClean="0">
                <a:hlinkClick r:id="rId3"/>
              </a:rPr>
              <a:t>http://en.wikipedia.org/wiki/File:Colosseum_in_Rome,_Italy_-_April_2007.jpg</a:t>
            </a:r>
            <a:endParaRPr lang="en-US" dirty="0" smtClean="0"/>
          </a:p>
          <a:p>
            <a:r>
              <a:rPr lang="en-US" dirty="0" smtClean="0">
                <a:hlinkClick r:id="rId6"/>
              </a:rPr>
              <a:t>http://en.wikipedia.org/wiki/File:Pano_vico_d%27elsa.jpg</a:t>
            </a:r>
            <a:endParaRPr lang="en-US" dirty="0" smtClean="0"/>
          </a:p>
          <a:p>
            <a:r>
              <a:rPr lang="en-US" dirty="0" smtClean="0">
                <a:hlinkClick r:id="rId7"/>
              </a:rPr>
              <a:t>http://en.wikipedia.org/wiki/File:Cefalu_Strand.jpg</a:t>
            </a:r>
            <a:endParaRPr lang="en-US" dirty="0" smtClean="0"/>
          </a:p>
          <a:p>
            <a:r>
              <a:rPr lang="en-US" dirty="0" smtClean="0">
                <a:hlinkClick r:id="rId8"/>
              </a:rPr>
              <a:t>http://en.wikipedia.org/wiki/File:Chianti-colline2-2.jpg</a:t>
            </a:r>
            <a:endParaRPr lang="en-US" dirty="0" smtClean="0"/>
          </a:p>
          <a:p>
            <a:endParaRPr lang="en-US" dirty="0" smtClean="0"/>
          </a:p>
          <a:p>
            <a:r>
              <a:rPr lang="en-US" dirty="0" smtClean="0">
                <a:hlinkClick r:id="rId9"/>
              </a:rPr>
              <a:t>http://commons.wikimedia.org/wiki/File:PSM_V82_D022_An_italian_family_at_ellis_island.png</a:t>
            </a:r>
            <a:endParaRPr lang="en-US" dirty="0" smtClean="0"/>
          </a:p>
          <a:p>
            <a:r>
              <a:rPr lang="en-US" dirty="0" smtClean="0">
                <a:hlinkClick r:id="rId10"/>
              </a:rPr>
              <a:t>http://commons.wikimedia.org/wiki/File:San_Gregorio_Armeno.jpg</a:t>
            </a:r>
            <a:endParaRPr lang="en-US" dirty="0" smtClean="0"/>
          </a:p>
          <a:p>
            <a:endParaRPr lang="en-US" dirty="0"/>
          </a:p>
        </p:txBody>
      </p:sp>
      <p:sp>
        <p:nvSpPr>
          <p:cNvPr id="4" name="Slide Number Placeholder 3"/>
          <p:cNvSpPr>
            <a:spLocks noGrp="1"/>
          </p:cNvSpPr>
          <p:nvPr>
            <p:ph type="sldNum" sz="quarter" idx="10"/>
          </p:nvPr>
        </p:nvSpPr>
        <p:spPr/>
        <p:txBody>
          <a:bodyPr/>
          <a:lstStyle/>
          <a:p>
            <a:fld id="{6FB1D9CD-EB6D-4AFE-9124-6511A4735F5B}" type="slidenum">
              <a:rPr lang="en-US" smtClean="0"/>
              <a:t>4</a:t>
            </a:fld>
            <a:endParaRPr lang="en-US"/>
          </a:p>
        </p:txBody>
      </p:sp>
    </p:spTree>
    <p:extLst>
      <p:ext uri="{BB962C8B-B14F-4D97-AF65-F5344CB8AC3E}">
        <p14:creationId xmlns:p14="http://schemas.microsoft.com/office/powerpoint/2010/main" val="17165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https://en.wikipedia.org/wiki/File:Palazzo_Montecitorio_Rom_2009.jpg</a:t>
            </a:r>
            <a:endParaRPr lang="en-US" dirty="0" smtClean="0"/>
          </a:p>
          <a:p>
            <a:r>
              <a:rPr lang="en-US" dirty="0" smtClean="0">
                <a:hlinkClick r:id="rId4"/>
              </a:rPr>
              <a:t>http://commons.wikimedia.org/wiki/File:Italian_Tomato_Farm.JPG</a:t>
            </a:r>
            <a:endParaRPr lang="en-US" dirty="0" smtClean="0"/>
          </a:p>
          <a:p>
            <a:r>
              <a:rPr lang="en-US" dirty="0" smtClean="0">
                <a:hlinkClick r:id="rId5"/>
              </a:rPr>
              <a:t>http://commons.wikimedia.org/wiki/File:Baby_goats_jan_2007.jpg</a:t>
            </a:r>
            <a:endParaRPr lang="en-US" dirty="0" smtClean="0"/>
          </a:p>
          <a:p>
            <a:endParaRPr lang="en-US" dirty="0"/>
          </a:p>
        </p:txBody>
      </p:sp>
      <p:sp>
        <p:nvSpPr>
          <p:cNvPr id="4" name="Slide Number Placeholder 3"/>
          <p:cNvSpPr>
            <a:spLocks noGrp="1"/>
          </p:cNvSpPr>
          <p:nvPr>
            <p:ph type="sldNum" sz="quarter" idx="10"/>
          </p:nvPr>
        </p:nvSpPr>
        <p:spPr/>
        <p:txBody>
          <a:bodyPr/>
          <a:lstStyle/>
          <a:p>
            <a:fld id="{6FB1D9CD-EB6D-4AFE-9124-6511A4735F5B}" type="slidenum">
              <a:rPr lang="en-US" smtClean="0"/>
              <a:t>6</a:t>
            </a:fld>
            <a:endParaRPr lang="en-US"/>
          </a:p>
        </p:txBody>
      </p:sp>
    </p:spTree>
    <p:extLst>
      <p:ext uri="{BB962C8B-B14F-4D97-AF65-F5344CB8AC3E}">
        <p14:creationId xmlns:p14="http://schemas.microsoft.com/office/powerpoint/2010/main" val="314635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6A8933-B23C-4D47-810A-E73B1D6E4457}"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A8933-B23C-4D47-810A-E73B1D6E4457}"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A8933-B23C-4D47-810A-E73B1D6E4457}"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A8933-B23C-4D47-810A-E73B1D6E4457}"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6A8933-B23C-4D47-810A-E73B1D6E4457}"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6A8933-B23C-4D47-810A-E73B1D6E4457}"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6A8933-B23C-4D47-810A-E73B1D6E4457}" type="datetimeFigureOut">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6A8933-B23C-4D47-810A-E73B1D6E4457}" type="datetimeFigureOut">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A8933-B23C-4D47-810A-E73B1D6E4457}" type="datetimeFigureOut">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A8933-B23C-4D47-810A-E73B1D6E4457}"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00483-6BEB-432C-BA44-A349D6F591F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A6A8933-B23C-4D47-810A-E73B1D6E4457}" type="datetimeFigureOut">
              <a:rPr lang="en-US" smtClean="0"/>
              <a:t>1/25/16</a:t>
            </a:fld>
            <a:endParaRPr lang="en-US"/>
          </a:p>
        </p:txBody>
      </p:sp>
      <p:sp>
        <p:nvSpPr>
          <p:cNvPr id="9" name="Slide Number Placeholder 8"/>
          <p:cNvSpPr>
            <a:spLocks noGrp="1"/>
          </p:cNvSpPr>
          <p:nvPr>
            <p:ph type="sldNum" sz="quarter" idx="11"/>
          </p:nvPr>
        </p:nvSpPr>
        <p:spPr/>
        <p:txBody>
          <a:bodyPr/>
          <a:lstStyle/>
          <a:p>
            <a:fld id="{69A00483-6BEB-432C-BA44-A349D6F591F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9A00483-6BEB-432C-BA44-A349D6F591F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A6A8933-B23C-4D47-810A-E73B1D6E4457}" type="datetimeFigureOut">
              <a:rPr lang="en-US" smtClean="0"/>
              <a:t>1/25/16</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jpg"/><Relationship Id="rId9"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2625"/>
            <a:ext cx="7543800" cy="3432175"/>
          </a:xfrm>
        </p:spPr>
        <p:txBody>
          <a:bodyPr/>
          <a:lstStyle/>
          <a:p>
            <a:r>
              <a:rPr lang="en-US" dirty="0" smtClean="0"/>
              <a:t>Immigration	</a:t>
            </a:r>
            <a:endParaRPr lang="en-US" dirty="0"/>
          </a:p>
        </p:txBody>
      </p:sp>
      <p:sp>
        <p:nvSpPr>
          <p:cNvPr id="3" name="Subtitle 2"/>
          <p:cNvSpPr>
            <a:spLocks noGrp="1"/>
          </p:cNvSpPr>
          <p:nvPr>
            <p:ph type="subTitle" idx="1"/>
          </p:nvPr>
        </p:nvSpPr>
        <p:spPr/>
        <p:txBody>
          <a:bodyPr>
            <a:normAutofit/>
          </a:bodyPr>
          <a:lstStyle/>
          <a:p>
            <a:r>
              <a:rPr lang="en-US" sz="4400" dirty="0" smtClean="0"/>
              <a:t>The Italian Experience</a:t>
            </a:r>
            <a:endParaRPr lang="en-US"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555" y="533400"/>
            <a:ext cx="3476445" cy="2362200"/>
          </a:xfrm>
          <a:prstGeom prst="rect">
            <a:avLst/>
          </a:prstGeom>
        </p:spPr>
      </p:pic>
    </p:spTree>
    <p:extLst>
      <p:ext uri="{BB962C8B-B14F-4D97-AF65-F5344CB8AC3E}">
        <p14:creationId xmlns:p14="http://schemas.microsoft.com/office/powerpoint/2010/main" val="31640957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77962"/>
          </a:xfrm>
        </p:spPr>
        <p:txBody>
          <a:bodyPr/>
          <a:lstStyle/>
          <a:p>
            <a:r>
              <a:rPr lang="en-US" dirty="0" smtClean="0"/>
              <a:t>What America Was Really Like When You Arrived.</a:t>
            </a:r>
            <a:endParaRPr lang="en-US" dirty="0"/>
          </a:p>
        </p:txBody>
      </p:sp>
      <p:sp>
        <p:nvSpPr>
          <p:cNvPr id="3" name="Content Placeholder 2"/>
          <p:cNvSpPr>
            <a:spLocks noGrp="1"/>
          </p:cNvSpPr>
          <p:nvPr>
            <p:ph idx="1"/>
          </p:nvPr>
        </p:nvSpPr>
        <p:spPr>
          <a:xfrm>
            <a:off x="457200" y="2057400"/>
            <a:ext cx="7620000" cy="4343400"/>
          </a:xfrm>
        </p:spPr>
        <p:txBody>
          <a:bodyPr/>
          <a:lstStyle/>
          <a:p>
            <a:r>
              <a:rPr lang="en-US" dirty="0" smtClean="0"/>
              <a:t>Because most Italians couldn’t speak English and were unskilled labor (meaning they needed to be taught what to do), they were given the toughest, most labor-intensive work.</a:t>
            </a:r>
          </a:p>
          <a:p>
            <a:r>
              <a:rPr lang="en-US" dirty="0" smtClean="0"/>
              <a:t>Italians suffered a lot of resistance from Americans and other immigrant groups who feared Italians would steal their jobs.</a:t>
            </a:r>
          </a:p>
          <a:p>
            <a:r>
              <a:rPr lang="en-US" dirty="0" smtClean="0"/>
              <a:t>Because Italians couldn’t speak English, and many came from poverty where they didn’t have a formal education, they were looked down on as “dumb” and “stupid.”</a:t>
            </a:r>
          </a:p>
          <a:p>
            <a:r>
              <a:rPr lang="en-US" dirty="0" smtClean="0"/>
              <a:t>Laws were passed to try and keep Italians from immigrating to the United States.</a:t>
            </a:r>
          </a:p>
          <a:p>
            <a:endParaRPr lang="en-US" dirty="0"/>
          </a:p>
        </p:txBody>
      </p:sp>
    </p:spTree>
    <p:extLst>
      <p:ext uri="{BB962C8B-B14F-4D97-AF65-F5344CB8AC3E}">
        <p14:creationId xmlns:p14="http://schemas.microsoft.com/office/powerpoint/2010/main" val="2896145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Italy?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426870"/>
            <a:ext cx="8229600" cy="5245100"/>
          </a:xfrm>
        </p:spPr>
      </p:pic>
      <p:sp>
        <p:nvSpPr>
          <p:cNvPr id="3" name="Left Arrow 2"/>
          <p:cNvSpPr/>
          <p:nvPr/>
        </p:nvSpPr>
        <p:spPr>
          <a:xfrm rot="19531386">
            <a:off x="3871361" y="2379151"/>
            <a:ext cx="21336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3200400"/>
            <a:ext cx="533400" cy="457200"/>
          </a:xfrm>
          <a:prstGeom prst="ellipse">
            <a:avLst/>
          </a:prstGeom>
          <a:solidFill>
            <a:schemeClr val="accent1">
              <a:alpha val="17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941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Italy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5465" y="1600200"/>
            <a:ext cx="4243470" cy="4800600"/>
          </a:xfrm>
        </p:spPr>
      </p:pic>
    </p:spTree>
    <p:extLst>
      <p:ext uri="{BB962C8B-B14F-4D97-AF65-F5344CB8AC3E}">
        <p14:creationId xmlns:p14="http://schemas.microsoft.com/office/powerpoint/2010/main" val="2685193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of Italy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0106" y="1219200"/>
            <a:ext cx="2314462" cy="1828800"/>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5583" y="1609725"/>
            <a:ext cx="2312479" cy="1743075"/>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7299" y="3990975"/>
            <a:ext cx="1649049" cy="2209800"/>
          </a:xfrm>
          <a:prstGeom prst="rect">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625" y="1418451"/>
            <a:ext cx="2466975" cy="1449347"/>
          </a:xfrm>
          <a:prstGeom prst="rect">
            <a:avLst/>
          </a:prstGeom>
          <a:ln>
            <a:noFill/>
          </a:ln>
          <a:effectLst>
            <a:softEdge rad="11250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445" y="5095875"/>
            <a:ext cx="2243519" cy="1609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683" y="3276600"/>
            <a:ext cx="2582333" cy="1743075"/>
          </a:xfrm>
          <a:prstGeom prst="rect">
            <a:avLst/>
          </a:prstGeom>
          <a:ln>
            <a:noFill/>
          </a:ln>
          <a:effectLst>
            <a:softEdge rad="112500"/>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9614" y="3114433"/>
            <a:ext cx="2552700" cy="1745408"/>
          </a:xfrm>
          <a:prstGeom prst="rect">
            <a:avLst/>
          </a:prstGeom>
          <a:ln>
            <a:noFill/>
          </a:ln>
          <a:effectLst>
            <a:softEdge rad="112500"/>
          </a:effectLst>
        </p:spPr>
      </p:pic>
    </p:spTree>
    <p:extLst>
      <p:ext uri="{BB962C8B-B14F-4D97-AF65-F5344CB8AC3E}">
        <p14:creationId xmlns:p14="http://schemas.microsoft.com/office/powerpoint/2010/main" val="3128365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Why did People Decide to Leave Italy?	Push Factors</a:t>
            </a:r>
            <a:endParaRPr lang="en-US" dirty="0"/>
          </a:p>
        </p:txBody>
      </p:sp>
      <p:sp>
        <p:nvSpPr>
          <p:cNvPr id="3" name="Content Placeholder 2"/>
          <p:cNvSpPr>
            <a:spLocks noGrp="1"/>
          </p:cNvSpPr>
          <p:nvPr>
            <p:ph idx="1"/>
          </p:nvPr>
        </p:nvSpPr>
        <p:spPr>
          <a:xfrm>
            <a:off x="457200" y="2133600"/>
            <a:ext cx="7620000" cy="4267200"/>
          </a:xfrm>
        </p:spPr>
        <p:txBody>
          <a:bodyPr>
            <a:normAutofit fontScale="92500" lnSpcReduction="10000"/>
          </a:bodyPr>
          <a:lstStyle/>
          <a:p>
            <a:r>
              <a:rPr lang="en-US" dirty="0" smtClean="0"/>
              <a:t>For a long time Italy was not united, but instead was made up of individual city-states that often warred with each other and that were frequently attacked by outside invaders.</a:t>
            </a:r>
          </a:p>
          <a:p>
            <a:r>
              <a:rPr lang="en-US" dirty="0" smtClean="0"/>
              <a:t>In the early 1800s Italy began the process of unification, banding together to make one great nation.</a:t>
            </a:r>
          </a:p>
          <a:p>
            <a:r>
              <a:rPr lang="en-US" dirty="0" smtClean="0"/>
              <a:t>Even once unification was complete, there was a difference between the north and south of Italy.</a:t>
            </a:r>
          </a:p>
          <a:p>
            <a:r>
              <a:rPr lang="en-US" dirty="0" smtClean="0"/>
              <a:t>The north had all the money and power, while the south was extremely poor and were taxed heavily by the Italians in the north.</a:t>
            </a:r>
          </a:p>
          <a:p>
            <a:r>
              <a:rPr lang="en-US" dirty="0" smtClean="0"/>
              <a:t>Southern Italy was so poor, that many Southern Italians couldn’t find work and couldn’t feed themselves or their families.</a:t>
            </a:r>
          </a:p>
          <a:p>
            <a:r>
              <a:rPr lang="en-US" dirty="0" smtClean="0"/>
              <a:t>There were lots of natural disasters like earthquakes, droughts, and even a volcano erupting that added to the Italian </a:t>
            </a:r>
            <a:r>
              <a:rPr lang="en-US" smtClean="0"/>
              <a:t>people’s sadness.</a:t>
            </a:r>
            <a:endParaRPr lang="en-US" dirty="0" smtClean="0"/>
          </a:p>
        </p:txBody>
      </p:sp>
    </p:spTree>
    <p:extLst>
      <p:ext uri="{BB962C8B-B14F-4D97-AF65-F5344CB8AC3E}">
        <p14:creationId xmlns:p14="http://schemas.microsoft.com/office/powerpoint/2010/main" val="2114579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Southern Italy Suffered</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3550" y="3124200"/>
            <a:ext cx="2463800" cy="1847850"/>
          </a:xfrm>
        </p:spPr>
      </p:pic>
      <p:sp>
        <p:nvSpPr>
          <p:cNvPr id="6" name="TextBox 5"/>
          <p:cNvSpPr txBox="1"/>
          <p:nvPr/>
        </p:nvSpPr>
        <p:spPr>
          <a:xfrm>
            <a:off x="3047999" y="3581400"/>
            <a:ext cx="4829175" cy="923330"/>
          </a:xfrm>
          <a:prstGeom prst="rect">
            <a:avLst/>
          </a:prstGeom>
          <a:noFill/>
        </p:spPr>
        <p:txBody>
          <a:bodyPr wrap="square" rtlCol="0">
            <a:spAutoFit/>
          </a:bodyPr>
          <a:lstStyle/>
          <a:p>
            <a:r>
              <a:rPr lang="en-US" dirty="0" smtClean="0"/>
              <a:t>Poor soil conditions meant the farmers couldn’t grow enough food to pay the taxes and feed themselves.</a:t>
            </a:r>
            <a:endParaRPr lang="en-US" dirty="0"/>
          </a:p>
        </p:txBody>
      </p:sp>
      <p:sp>
        <p:nvSpPr>
          <p:cNvPr id="8" name="TextBox 7"/>
          <p:cNvSpPr txBox="1"/>
          <p:nvPr/>
        </p:nvSpPr>
        <p:spPr>
          <a:xfrm>
            <a:off x="1143000" y="5602069"/>
            <a:ext cx="4724400" cy="646331"/>
          </a:xfrm>
          <a:prstGeom prst="rect">
            <a:avLst/>
          </a:prstGeom>
          <a:noFill/>
        </p:spPr>
        <p:txBody>
          <a:bodyPr wrap="square" rtlCol="0">
            <a:spAutoFit/>
          </a:bodyPr>
          <a:lstStyle/>
          <a:p>
            <a:r>
              <a:rPr lang="en-US" dirty="0" smtClean="0"/>
              <a:t>Southern Italians were even taxed for the number of sheep and goats they had!</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3041" y="1200150"/>
            <a:ext cx="2211867" cy="1847850"/>
          </a:xfrm>
          <a:prstGeom prst="rect">
            <a:avLst/>
          </a:prstGeom>
        </p:spPr>
      </p:pic>
      <p:sp>
        <p:nvSpPr>
          <p:cNvPr id="10" name="TextBox 9"/>
          <p:cNvSpPr txBox="1"/>
          <p:nvPr/>
        </p:nvSpPr>
        <p:spPr>
          <a:xfrm>
            <a:off x="914400" y="1752600"/>
            <a:ext cx="4876800" cy="646331"/>
          </a:xfrm>
          <a:prstGeom prst="rect">
            <a:avLst/>
          </a:prstGeom>
          <a:noFill/>
        </p:spPr>
        <p:txBody>
          <a:bodyPr wrap="square" rtlCol="0">
            <a:spAutoFit/>
          </a:bodyPr>
          <a:lstStyle/>
          <a:p>
            <a:r>
              <a:rPr lang="en-US" dirty="0" smtClean="0"/>
              <a:t>The Italian government was spending lots of money by taxing the poor of Southern Italy.</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7371" y="4787576"/>
            <a:ext cx="2265091" cy="1511948"/>
          </a:xfrm>
          <a:prstGeom prst="rect">
            <a:avLst/>
          </a:prstGeom>
        </p:spPr>
      </p:pic>
    </p:spTree>
    <p:extLst>
      <p:ext uri="{BB962C8B-B14F-4D97-AF65-F5344CB8AC3E}">
        <p14:creationId xmlns:p14="http://schemas.microsoft.com/office/powerpoint/2010/main" val="530020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Why Choose America?</a:t>
            </a:r>
            <a:endParaRPr lang="en-US" dirty="0"/>
          </a:p>
        </p:txBody>
      </p:sp>
      <p:sp>
        <p:nvSpPr>
          <p:cNvPr id="3" name="Content Placeholder 2"/>
          <p:cNvSpPr>
            <a:spLocks noGrp="1"/>
          </p:cNvSpPr>
          <p:nvPr>
            <p:ph idx="1"/>
          </p:nvPr>
        </p:nvSpPr>
        <p:spPr>
          <a:xfrm>
            <a:off x="457200" y="2133600"/>
            <a:ext cx="7620000" cy="4267200"/>
          </a:xfrm>
        </p:spPr>
        <p:txBody>
          <a:bodyPr/>
          <a:lstStyle/>
          <a:p>
            <a:r>
              <a:rPr lang="en-US" dirty="0" smtClean="0"/>
              <a:t>With America still growing, there were jobs available in the United States that were not available in Italy.</a:t>
            </a:r>
          </a:p>
          <a:p>
            <a:r>
              <a:rPr lang="en-US" dirty="0" smtClean="0"/>
              <a:t>Even though Italians would take the toughest jobs with low pay, it was still more than what they could earn in Italy.</a:t>
            </a:r>
          </a:p>
          <a:p>
            <a:r>
              <a:rPr lang="en-US" dirty="0" smtClean="0"/>
              <a:t>America was known as the Land of Opportunity where anyone could succeed.</a:t>
            </a:r>
          </a:p>
          <a:p>
            <a:endParaRPr lang="en-US" dirty="0" smtClean="0"/>
          </a:p>
          <a:p>
            <a:endParaRPr lang="en-US" dirty="0" smtClean="0"/>
          </a:p>
          <a:p>
            <a:endParaRPr lang="en-US" dirty="0"/>
          </a:p>
        </p:txBody>
      </p:sp>
    </p:spTree>
    <p:extLst>
      <p:ext uri="{BB962C8B-B14F-4D97-AF65-F5344CB8AC3E}">
        <p14:creationId xmlns:p14="http://schemas.microsoft.com/office/powerpoint/2010/main" val="1863030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What Italian </a:t>
            </a:r>
            <a:r>
              <a:rPr lang="en-US" dirty="0"/>
              <a:t>I</a:t>
            </a:r>
            <a:r>
              <a:rPr lang="en-US" dirty="0" smtClean="0"/>
              <a:t>mmigrants Anticipated.</a:t>
            </a:r>
            <a:endParaRPr lang="en-US" dirty="0"/>
          </a:p>
        </p:txBody>
      </p:sp>
      <p:sp>
        <p:nvSpPr>
          <p:cNvPr id="3" name="Content Placeholder 2"/>
          <p:cNvSpPr>
            <a:spLocks noGrp="1"/>
          </p:cNvSpPr>
          <p:nvPr>
            <p:ph idx="1"/>
          </p:nvPr>
        </p:nvSpPr>
        <p:spPr>
          <a:xfrm>
            <a:off x="457200" y="1905000"/>
            <a:ext cx="7620000" cy="4495800"/>
          </a:xfrm>
        </p:spPr>
        <p:txBody>
          <a:bodyPr/>
          <a:lstStyle/>
          <a:p>
            <a:r>
              <a:rPr lang="en-US" dirty="0" smtClean="0"/>
              <a:t>Unlike other immigrant groups, Italians never expected to stay in America.</a:t>
            </a:r>
          </a:p>
          <a:p>
            <a:r>
              <a:rPr lang="en-US" dirty="0" smtClean="0"/>
              <a:t>Italians wanted to come to America, earn money to send home, and then eventually return to Italy to live.</a:t>
            </a:r>
          </a:p>
          <a:p>
            <a:r>
              <a:rPr lang="en-US" dirty="0" smtClean="0"/>
              <a:t>Most Italian immigrants were young men and most left their wives and children back in Italy, believing they would return to live with them once they made enough money.</a:t>
            </a:r>
          </a:p>
          <a:p>
            <a:r>
              <a:rPr lang="en-US" dirty="0" smtClean="0"/>
              <a:t>Italians did not want to work on farms, as that would be more permanent employment.  They wanted to be in the cities where they could work labor for short periods of time.</a:t>
            </a:r>
            <a:endParaRPr lang="en-US" dirty="0"/>
          </a:p>
        </p:txBody>
      </p:sp>
    </p:spTree>
    <p:extLst>
      <p:ext uri="{BB962C8B-B14F-4D97-AF65-F5344CB8AC3E}">
        <p14:creationId xmlns:p14="http://schemas.microsoft.com/office/powerpoint/2010/main" val="3902911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America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524000"/>
            <a:ext cx="3067050" cy="1485900"/>
          </a:xfrm>
        </p:spPr>
      </p:pic>
      <p:sp>
        <p:nvSpPr>
          <p:cNvPr id="6" name="TextBox 5"/>
          <p:cNvSpPr txBox="1"/>
          <p:nvPr/>
        </p:nvSpPr>
        <p:spPr>
          <a:xfrm>
            <a:off x="4114800" y="1828800"/>
            <a:ext cx="3429000" cy="646331"/>
          </a:xfrm>
          <a:prstGeom prst="rect">
            <a:avLst/>
          </a:prstGeom>
          <a:noFill/>
        </p:spPr>
        <p:txBody>
          <a:bodyPr wrap="square" rtlCol="0">
            <a:spAutoFit/>
          </a:bodyPr>
          <a:lstStyle/>
          <a:p>
            <a:r>
              <a:rPr lang="en-US" dirty="0" smtClean="0"/>
              <a:t>Italians traveled by boat to America</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124200"/>
            <a:ext cx="2276475" cy="2009775"/>
          </a:xfrm>
          <a:prstGeom prst="rect">
            <a:avLst/>
          </a:prstGeom>
        </p:spPr>
      </p:pic>
      <p:sp>
        <p:nvSpPr>
          <p:cNvPr id="8" name="TextBox 7"/>
          <p:cNvSpPr txBox="1"/>
          <p:nvPr/>
        </p:nvSpPr>
        <p:spPr>
          <a:xfrm>
            <a:off x="1828800" y="3352800"/>
            <a:ext cx="3429000" cy="369332"/>
          </a:xfrm>
          <a:prstGeom prst="rect">
            <a:avLst/>
          </a:prstGeom>
          <a:noFill/>
        </p:spPr>
        <p:txBody>
          <a:bodyPr wrap="square" rtlCol="0">
            <a:spAutoFit/>
          </a:bodyPr>
          <a:lstStyle/>
          <a:p>
            <a:r>
              <a:rPr lang="en-US" dirty="0" smtClean="0"/>
              <a:t>The trip was long and difficult</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648" y="4572001"/>
            <a:ext cx="2187952" cy="1904999"/>
          </a:xfrm>
          <a:prstGeom prst="rect">
            <a:avLst/>
          </a:prstGeom>
        </p:spPr>
      </p:pic>
      <p:sp>
        <p:nvSpPr>
          <p:cNvPr id="10" name="TextBox 9"/>
          <p:cNvSpPr txBox="1"/>
          <p:nvPr/>
        </p:nvSpPr>
        <p:spPr>
          <a:xfrm>
            <a:off x="3429000" y="5830669"/>
            <a:ext cx="4114800" cy="646331"/>
          </a:xfrm>
          <a:prstGeom prst="rect">
            <a:avLst/>
          </a:prstGeom>
          <a:noFill/>
        </p:spPr>
        <p:txBody>
          <a:bodyPr wrap="square" rtlCol="0">
            <a:spAutoFit/>
          </a:bodyPr>
          <a:lstStyle/>
          <a:p>
            <a:r>
              <a:rPr lang="en-US" dirty="0" smtClean="0"/>
              <a:t>And when they arrived they still had to get through the Ellis Island inspectors.</a:t>
            </a:r>
            <a:endParaRPr lang="en-US" dirty="0"/>
          </a:p>
        </p:txBody>
      </p:sp>
    </p:spTree>
    <p:extLst>
      <p:ext uri="{BB962C8B-B14F-4D97-AF65-F5344CB8AC3E}">
        <p14:creationId xmlns:p14="http://schemas.microsoft.com/office/powerpoint/2010/main" val="2867163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497</TotalTime>
  <Words>595</Words>
  <Application>Microsoft Macintosh PowerPoint</Application>
  <PresentationFormat>On-screen Show (4:3)</PresentationFormat>
  <Paragraphs>56</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Immigration </vt:lpstr>
      <vt:lpstr>Where is Italy?</vt:lpstr>
      <vt:lpstr>This is Italy</vt:lpstr>
      <vt:lpstr>Images of Italy</vt:lpstr>
      <vt:lpstr>Why did People Decide to Leave Italy? Push Factors</vt:lpstr>
      <vt:lpstr>Southern Italy Suffered</vt:lpstr>
      <vt:lpstr>Why Choose America?</vt:lpstr>
      <vt:lpstr>What Italian Immigrants Anticipated.</vt:lpstr>
      <vt:lpstr>Getting to America</vt:lpstr>
      <vt:lpstr>What America Was Really Like When You Arrived.</vt:lpstr>
    </vt:vector>
  </TitlesOfParts>
  <Company>Framingham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D'Amico</dc:creator>
  <cp:lastModifiedBy>Jessica Orr</cp:lastModifiedBy>
  <cp:revision>35</cp:revision>
  <dcterms:created xsi:type="dcterms:W3CDTF">2012-03-07T20:28:41Z</dcterms:created>
  <dcterms:modified xsi:type="dcterms:W3CDTF">2016-01-26T00:54:18Z</dcterms:modified>
</cp:coreProperties>
</file>