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5" r:id="rId6"/>
    <p:sldId id="264" r:id="rId7"/>
    <p:sldId id="263" r:id="rId8"/>
    <p:sldId id="260" r:id="rId9"/>
    <p:sldId id="262" r:id="rId10"/>
    <p:sldId id="261" r:id="rId11"/>
    <p:sldId id="259"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87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95997-81DF-407D-902D-0BEF74BD6D9D}"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159493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5997-81DF-407D-902D-0BEF74BD6D9D}"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310075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5997-81DF-407D-902D-0BEF74BD6D9D}"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388220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5997-81DF-407D-902D-0BEF74BD6D9D}"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40577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95997-81DF-407D-902D-0BEF74BD6D9D}"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120369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95997-81DF-407D-902D-0BEF74BD6D9D}" type="datetimeFigureOut">
              <a:rPr lang="en-US" smtClean="0"/>
              <a:pPr/>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81598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95997-81DF-407D-902D-0BEF74BD6D9D}" type="datetimeFigureOut">
              <a:rPr lang="en-US" smtClean="0"/>
              <a:pPr/>
              <a:t>7/24/16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47901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95997-81DF-407D-902D-0BEF74BD6D9D}" type="datetimeFigureOut">
              <a:rPr lang="en-US" smtClean="0"/>
              <a:pPr/>
              <a:t>7/24/16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361800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95997-81DF-407D-902D-0BEF74BD6D9D}" type="datetimeFigureOut">
              <a:rPr lang="en-US" smtClean="0"/>
              <a:pPr/>
              <a:t>7/24/16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178995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95997-81DF-407D-902D-0BEF74BD6D9D}" type="datetimeFigureOut">
              <a:rPr lang="en-US" smtClean="0"/>
              <a:pPr/>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117534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95997-81DF-407D-902D-0BEF74BD6D9D}" type="datetimeFigureOut">
              <a:rPr lang="en-US" smtClean="0"/>
              <a:pPr/>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8612C-5EF9-4851-AFC4-7023DB7C9CFD}" type="slidenum">
              <a:rPr lang="en-US" smtClean="0"/>
              <a:pPr/>
              <a:t>‹#›</a:t>
            </a:fld>
            <a:endParaRPr lang="en-US"/>
          </a:p>
        </p:txBody>
      </p:sp>
    </p:spTree>
    <p:extLst>
      <p:ext uri="{BB962C8B-B14F-4D97-AF65-F5344CB8AC3E}">
        <p14:creationId xmlns:p14="http://schemas.microsoft.com/office/powerpoint/2010/main" val="3399363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95997-81DF-407D-902D-0BEF74BD6D9D}" type="datetimeFigureOut">
              <a:rPr lang="en-US" smtClean="0"/>
              <a:pPr/>
              <a:t>7/24/16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8612C-5EF9-4851-AFC4-7023DB7C9CFD}" type="slidenum">
              <a:rPr lang="en-US" smtClean="0"/>
              <a:pPr/>
              <a:t>‹#›</a:t>
            </a:fld>
            <a:endParaRPr lang="en-US"/>
          </a:p>
        </p:txBody>
      </p:sp>
    </p:spTree>
    <p:extLst>
      <p:ext uri="{BB962C8B-B14F-4D97-AF65-F5344CB8AC3E}">
        <p14:creationId xmlns:p14="http://schemas.microsoft.com/office/powerpoint/2010/main" val="1051924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4080" y="1524000"/>
            <a:ext cx="7527190" cy="193899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algn="ctr"/>
            <a:r>
              <a:rPr lang="en-US" sz="2400" b="1" dirty="0" smtClean="0">
                <a:solidFill>
                  <a:schemeClr val="bg1"/>
                </a:solidFill>
                <a:effectLst>
                  <a:outerShdw blurRad="38100" dist="38100" dir="2700000" algn="tl">
                    <a:srgbClr val="000000">
                      <a:alpha val="43137"/>
                    </a:srgbClr>
                  </a:outerShdw>
                </a:effectLst>
              </a:rPr>
              <a:t>L   E   A   R   N   I   N   G       A   B   O   U   T      </a:t>
            </a:r>
            <a:r>
              <a:rPr lang="en-US" sz="2400" b="1" smtClean="0">
                <a:solidFill>
                  <a:schemeClr val="bg1"/>
                </a:solidFill>
                <a:effectLst>
                  <a:outerShdw blurRad="38100" dist="38100" dir="2700000" algn="tl">
                    <a:srgbClr val="000000">
                      <a:alpha val="43137"/>
                    </a:srgbClr>
                  </a:outerShdw>
                </a:effectLst>
              </a:rPr>
              <a:t>T   </a:t>
            </a:r>
            <a:r>
              <a:rPr lang="en-US" sz="2400" b="1" dirty="0" smtClean="0">
                <a:solidFill>
                  <a:schemeClr val="bg1"/>
                </a:solidFill>
                <a:effectLst>
                  <a:outerShdw blurRad="38100" dist="38100" dir="2700000" algn="tl">
                    <a:srgbClr val="000000">
                      <a:alpha val="43137"/>
                    </a:srgbClr>
                  </a:outerShdw>
                </a:effectLst>
              </a:rPr>
              <a:t>H   E   </a:t>
            </a:r>
          </a:p>
          <a:p>
            <a:pPr algn="ctr"/>
            <a:r>
              <a:rPr lang="en-US" sz="9600" b="1" dirty="0" smtClean="0">
                <a:solidFill>
                  <a:schemeClr val="bg1"/>
                </a:solidFill>
                <a:effectLst>
                  <a:outerShdw blurRad="38100" dist="38100" dir="2700000" algn="tl">
                    <a:srgbClr val="000000">
                      <a:alpha val="43137"/>
                    </a:srgbClr>
                  </a:outerShdw>
                </a:effectLst>
              </a:rPr>
              <a:t>10 PRINCIPLES</a:t>
            </a:r>
            <a:endParaRPr lang="en-US" sz="9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0364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33400" y="1535668"/>
            <a:ext cx="3560398"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Connected Learning</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65655" y="2007275"/>
            <a:ext cx="4790055" cy="2308324"/>
          </a:xfrm>
          <a:prstGeom prst="rect">
            <a:avLst/>
          </a:prstGeom>
          <a:noFill/>
        </p:spPr>
        <p:txBody>
          <a:bodyPr wrap="square" rtlCol="0">
            <a:spAutoFit/>
          </a:bodyPr>
          <a:lstStyle/>
          <a:p>
            <a:pPr algn="ctr"/>
            <a:r>
              <a:rPr lang="en-US" dirty="0" smtClean="0">
                <a:solidFill>
                  <a:schemeClr val="bg1"/>
                </a:solidFill>
              </a:rPr>
              <a:t>"Students </a:t>
            </a:r>
            <a:r>
              <a:rPr lang="en-US" dirty="0">
                <a:solidFill>
                  <a:schemeClr val="bg1"/>
                </a:solidFill>
              </a:rPr>
              <a:t>are motivated by real-world events, </a:t>
            </a:r>
            <a:endParaRPr lang="en-US" dirty="0" smtClean="0">
              <a:solidFill>
                <a:schemeClr val="bg1"/>
              </a:solidFill>
            </a:endParaRPr>
          </a:p>
          <a:p>
            <a:pPr algn="ctr"/>
            <a:r>
              <a:rPr lang="en-US" dirty="0" smtClean="0">
                <a:solidFill>
                  <a:schemeClr val="bg1"/>
                </a:solidFill>
              </a:rPr>
              <a:t>fueled </a:t>
            </a:r>
            <a:r>
              <a:rPr lang="en-US" dirty="0">
                <a:solidFill>
                  <a:schemeClr val="bg1"/>
                </a:solidFill>
              </a:rPr>
              <a:t>by accessibility via the Internet. </a:t>
            </a:r>
            <a:endParaRPr lang="en-US" dirty="0" smtClean="0">
              <a:solidFill>
                <a:schemeClr val="bg1"/>
              </a:solidFill>
            </a:endParaRPr>
          </a:p>
          <a:p>
            <a:pPr algn="ctr"/>
            <a:r>
              <a:rPr lang="en-US" dirty="0" smtClean="0">
                <a:solidFill>
                  <a:schemeClr val="bg1"/>
                </a:solidFill>
              </a:rPr>
              <a:t>Brain </a:t>
            </a:r>
            <a:r>
              <a:rPr lang="en-US" dirty="0">
                <a:solidFill>
                  <a:schemeClr val="bg1"/>
                </a:solidFill>
              </a:rPr>
              <a:t>research demonstrates that it is </a:t>
            </a:r>
            <a:endParaRPr lang="en-US" dirty="0" smtClean="0">
              <a:solidFill>
                <a:schemeClr val="bg1"/>
              </a:solidFill>
            </a:endParaRPr>
          </a:p>
          <a:p>
            <a:pPr algn="ctr"/>
            <a:r>
              <a:rPr lang="en-US" dirty="0" smtClean="0">
                <a:solidFill>
                  <a:schemeClr val="bg1"/>
                </a:solidFill>
              </a:rPr>
              <a:t>important </a:t>
            </a:r>
            <a:r>
              <a:rPr lang="en-US" dirty="0">
                <a:solidFill>
                  <a:schemeClr val="bg1"/>
                </a:solidFill>
              </a:rPr>
              <a:t>to connect learning to students' </a:t>
            </a:r>
            <a:endParaRPr lang="en-US" dirty="0" smtClean="0">
              <a:solidFill>
                <a:schemeClr val="bg1"/>
              </a:solidFill>
            </a:endParaRPr>
          </a:p>
          <a:p>
            <a:pPr algn="ctr"/>
            <a:r>
              <a:rPr lang="en-US" dirty="0" smtClean="0">
                <a:solidFill>
                  <a:schemeClr val="bg1"/>
                </a:solidFill>
              </a:rPr>
              <a:t>lives</a:t>
            </a:r>
            <a:r>
              <a:rPr lang="en-US" dirty="0">
                <a:solidFill>
                  <a:schemeClr val="bg1"/>
                </a:solidFill>
              </a:rPr>
              <a:t>; the reality-based shift in society </a:t>
            </a:r>
            <a:endParaRPr lang="en-US" dirty="0" smtClean="0">
              <a:solidFill>
                <a:schemeClr val="bg1"/>
              </a:solidFill>
            </a:endParaRPr>
          </a:p>
          <a:p>
            <a:pPr algn="ctr"/>
            <a:r>
              <a:rPr lang="en-US" dirty="0" smtClean="0">
                <a:solidFill>
                  <a:schemeClr val="bg1"/>
                </a:solidFill>
              </a:rPr>
              <a:t>provides </a:t>
            </a:r>
            <a:r>
              <a:rPr lang="en-US" dirty="0">
                <a:solidFill>
                  <a:schemeClr val="bg1"/>
                </a:solidFill>
              </a:rPr>
              <a:t>additional evidence of </a:t>
            </a:r>
            <a:endParaRPr lang="en-US" dirty="0" smtClean="0">
              <a:solidFill>
                <a:schemeClr val="bg1"/>
              </a:solidFill>
            </a:endParaRPr>
          </a:p>
          <a:p>
            <a:pPr algn="ctr"/>
            <a:r>
              <a:rPr lang="en-US" dirty="0" smtClean="0">
                <a:solidFill>
                  <a:schemeClr val="bg1"/>
                </a:solidFill>
              </a:rPr>
              <a:t>the </a:t>
            </a:r>
            <a:r>
              <a:rPr lang="en-US" dirty="0">
                <a:solidFill>
                  <a:schemeClr val="bg1"/>
                </a:solidFill>
              </a:rPr>
              <a:t>importance of connected </a:t>
            </a:r>
            <a:r>
              <a:rPr lang="en-US" dirty="0" smtClean="0">
                <a:solidFill>
                  <a:schemeClr val="bg1"/>
                </a:solidFill>
              </a:rPr>
              <a:t>learning.”</a:t>
            </a:r>
          </a:p>
          <a:p>
            <a:pPr algn="r"/>
            <a:r>
              <a:rPr lang="en-US" dirty="0" smtClean="0">
                <a:solidFill>
                  <a:schemeClr val="bg1"/>
                </a:solidFill>
              </a:rPr>
              <a:t>- Dr. Nancy Sulla</a:t>
            </a:r>
          </a:p>
        </p:txBody>
      </p:sp>
      <p:sp>
        <p:nvSpPr>
          <p:cNvPr id="8" name="TextBox 7"/>
          <p:cNvSpPr txBox="1"/>
          <p:nvPr/>
        </p:nvSpPr>
        <p:spPr>
          <a:xfrm>
            <a:off x="76200" y="4189274"/>
            <a:ext cx="6039474" cy="1754326"/>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Students engage in problems-based tasks </a:t>
            </a:r>
          </a:p>
          <a:p>
            <a:pPr indent="280988"/>
            <a:r>
              <a:rPr lang="en-US" dirty="0" smtClean="0">
                <a:solidFill>
                  <a:schemeClr val="bg1"/>
                </a:solidFill>
              </a:rPr>
              <a:t>based on real-world scenarios.</a:t>
            </a:r>
            <a:endParaRPr lang="en-US" dirty="0">
              <a:solidFill>
                <a:schemeClr val="bg1"/>
              </a:solidFill>
            </a:endParaRPr>
          </a:p>
          <a:p>
            <a:pPr marL="285750" indent="-285750">
              <a:buFont typeface="Arial" pitchFamily="34" charset="0"/>
              <a:buChar char="•"/>
            </a:pPr>
            <a:r>
              <a:rPr lang="en-US" dirty="0" smtClean="0">
                <a:solidFill>
                  <a:schemeClr val="bg1"/>
                </a:solidFill>
              </a:rPr>
              <a:t>Teachers present connections to other </a:t>
            </a:r>
          </a:p>
          <a:p>
            <a:pPr indent="280988"/>
            <a:r>
              <a:rPr lang="en-US" dirty="0">
                <a:solidFill>
                  <a:schemeClr val="bg1"/>
                </a:solidFill>
              </a:rPr>
              <a:t>s</a:t>
            </a:r>
            <a:r>
              <a:rPr lang="en-US" dirty="0" smtClean="0">
                <a:solidFill>
                  <a:schemeClr val="bg1"/>
                </a:solidFill>
              </a:rPr>
              <a:t>ubject areas in their benchmark lessons,</a:t>
            </a:r>
          </a:p>
          <a:p>
            <a:pPr indent="280988"/>
            <a:r>
              <a:rPr lang="en-US" dirty="0">
                <a:solidFill>
                  <a:schemeClr val="bg1"/>
                </a:solidFill>
              </a:rPr>
              <a:t>s</a:t>
            </a:r>
            <a:r>
              <a:rPr lang="en-US" dirty="0" smtClean="0">
                <a:solidFill>
                  <a:schemeClr val="bg1"/>
                </a:solidFill>
              </a:rPr>
              <a:t>mall-group mini-lessons, and other instructional materials.</a:t>
            </a:r>
          </a:p>
        </p:txBody>
      </p:sp>
      <p:pic>
        <p:nvPicPr>
          <p:cNvPr id="8194" name="Picture 2" descr="http://www.officialpsds.com/images/thumbs/A-3D-Chain-Link-psd5445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208937"/>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2126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36018" y="1535668"/>
            <a:ext cx="2488182"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Collaboration</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23740" y="2158722"/>
            <a:ext cx="3447739" cy="1477328"/>
          </a:xfrm>
          <a:prstGeom prst="rect">
            <a:avLst/>
          </a:prstGeom>
          <a:noFill/>
        </p:spPr>
        <p:txBody>
          <a:bodyPr wrap="none" rtlCol="0">
            <a:spAutoFit/>
          </a:bodyPr>
          <a:lstStyle/>
          <a:p>
            <a:pPr algn="ctr"/>
            <a:r>
              <a:rPr lang="en-US" dirty="0" smtClean="0">
                <a:solidFill>
                  <a:schemeClr val="bg1"/>
                </a:solidFill>
              </a:rPr>
              <a:t>"</a:t>
            </a:r>
            <a:r>
              <a:rPr lang="en-US" dirty="0">
                <a:solidFill>
                  <a:schemeClr val="bg1"/>
                </a:solidFill>
              </a:rPr>
              <a:t>Cooperative learning describes </a:t>
            </a:r>
            <a:endParaRPr lang="en-US" dirty="0" smtClean="0">
              <a:solidFill>
                <a:schemeClr val="bg1"/>
              </a:solidFill>
            </a:endParaRPr>
          </a:p>
          <a:p>
            <a:pPr algn="ctr"/>
            <a:r>
              <a:rPr lang="en-US" dirty="0" smtClean="0">
                <a:solidFill>
                  <a:schemeClr val="bg1"/>
                </a:solidFill>
              </a:rPr>
              <a:t>a </a:t>
            </a:r>
            <a:r>
              <a:rPr lang="en-US" dirty="0">
                <a:solidFill>
                  <a:schemeClr val="bg1"/>
                </a:solidFill>
              </a:rPr>
              <a:t>group </a:t>
            </a:r>
            <a:r>
              <a:rPr lang="en-US" dirty="0" smtClean="0">
                <a:solidFill>
                  <a:schemeClr val="bg1"/>
                </a:solidFill>
              </a:rPr>
              <a:t>working </a:t>
            </a:r>
            <a:r>
              <a:rPr lang="en-US" dirty="0">
                <a:solidFill>
                  <a:schemeClr val="bg1"/>
                </a:solidFill>
              </a:rPr>
              <a:t>together and </a:t>
            </a:r>
            <a:endParaRPr lang="en-US" dirty="0" smtClean="0">
              <a:solidFill>
                <a:schemeClr val="bg1"/>
              </a:solidFill>
            </a:endParaRPr>
          </a:p>
          <a:p>
            <a:pPr algn="ctr"/>
            <a:r>
              <a:rPr lang="en-US" dirty="0" smtClean="0">
                <a:solidFill>
                  <a:schemeClr val="bg1"/>
                </a:solidFill>
              </a:rPr>
              <a:t>typically </a:t>
            </a:r>
            <a:r>
              <a:rPr lang="en-US" dirty="0">
                <a:solidFill>
                  <a:schemeClr val="bg1"/>
                </a:solidFill>
              </a:rPr>
              <a:t>dividing up tasks to </a:t>
            </a:r>
            <a:endParaRPr lang="en-US" dirty="0" smtClean="0">
              <a:solidFill>
                <a:schemeClr val="bg1"/>
              </a:solidFill>
            </a:endParaRPr>
          </a:p>
          <a:p>
            <a:pPr algn="ctr"/>
            <a:r>
              <a:rPr lang="en-US" dirty="0" smtClean="0">
                <a:solidFill>
                  <a:schemeClr val="bg1"/>
                </a:solidFill>
              </a:rPr>
              <a:t>complete </a:t>
            </a:r>
            <a:r>
              <a:rPr lang="en-US" dirty="0">
                <a:solidFill>
                  <a:schemeClr val="bg1"/>
                </a:solidFill>
              </a:rPr>
              <a:t>a particular assignment</a:t>
            </a:r>
            <a:r>
              <a:rPr lang="en-US" dirty="0" smtClean="0">
                <a:solidFill>
                  <a:schemeClr val="bg1"/>
                </a:solidFill>
              </a:rPr>
              <a:t>.”</a:t>
            </a:r>
          </a:p>
          <a:p>
            <a:pPr algn="r"/>
            <a:r>
              <a:rPr lang="en-US" dirty="0" smtClean="0">
                <a:solidFill>
                  <a:schemeClr val="bg1"/>
                </a:solidFill>
              </a:rPr>
              <a:t>- Dr. Nancy Sulla</a:t>
            </a:r>
          </a:p>
        </p:txBody>
      </p:sp>
      <p:sp>
        <p:nvSpPr>
          <p:cNvPr id="8" name="TextBox 7"/>
          <p:cNvSpPr txBox="1"/>
          <p:nvPr/>
        </p:nvSpPr>
        <p:spPr>
          <a:xfrm>
            <a:off x="76200" y="3635276"/>
            <a:ext cx="6986464" cy="2031325"/>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Two to four students meet with</a:t>
            </a:r>
          </a:p>
          <a:p>
            <a:pPr indent="280988"/>
            <a:r>
              <a:rPr lang="en-US" dirty="0">
                <a:solidFill>
                  <a:schemeClr val="bg1"/>
                </a:solidFill>
              </a:rPr>
              <a:t>a</a:t>
            </a:r>
            <a:r>
              <a:rPr lang="en-US" dirty="0" smtClean="0">
                <a:solidFill>
                  <a:schemeClr val="bg1"/>
                </a:solidFill>
              </a:rPr>
              <a:t> specific goal that is part of a </a:t>
            </a:r>
          </a:p>
          <a:p>
            <a:pPr indent="280988"/>
            <a:r>
              <a:rPr lang="en-US" dirty="0">
                <a:solidFill>
                  <a:schemeClr val="bg1"/>
                </a:solidFill>
              </a:rPr>
              <a:t>g</a:t>
            </a:r>
            <a:r>
              <a:rPr lang="en-US" dirty="0" smtClean="0">
                <a:solidFill>
                  <a:schemeClr val="bg1"/>
                </a:solidFill>
              </a:rPr>
              <a:t>reater problems-solving effort.</a:t>
            </a:r>
            <a:endParaRPr lang="en-US" dirty="0">
              <a:solidFill>
                <a:schemeClr val="bg1"/>
              </a:solidFill>
            </a:endParaRPr>
          </a:p>
          <a:p>
            <a:pPr marL="285750" indent="-285750">
              <a:buFont typeface="Arial" pitchFamily="34" charset="0"/>
              <a:buChar char="•"/>
            </a:pPr>
            <a:r>
              <a:rPr lang="en-US" dirty="0" smtClean="0">
                <a:solidFill>
                  <a:schemeClr val="bg1"/>
                </a:solidFill>
              </a:rPr>
              <a:t>Students use various structures to</a:t>
            </a:r>
          </a:p>
          <a:p>
            <a:pPr indent="280988"/>
            <a:r>
              <a:rPr lang="en-US" dirty="0">
                <a:solidFill>
                  <a:schemeClr val="bg1"/>
                </a:solidFill>
              </a:rPr>
              <a:t>e</a:t>
            </a:r>
            <a:r>
              <a:rPr lang="en-US" dirty="0" smtClean="0">
                <a:solidFill>
                  <a:schemeClr val="bg1"/>
                </a:solidFill>
              </a:rPr>
              <a:t>nsure that all students have the</a:t>
            </a:r>
          </a:p>
          <a:p>
            <a:pPr indent="280988"/>
            <a:r>
              <a:rPr lang="en-US" dirty="0">
                <a:solidFill>
                  <a:schemeClr val="bg1"/>
                </a:solidFill>
              </a:rPr>
              <a:t>o</a:t>
            </a:r>
            <a:r>
              <a:rPr lang="en-US" dirty="0" smtClean="0">
                <a:solidFill>
                  <a:schemeClr val="bg1"/>
                </a:solidFill>
              </a:rPr>
              <a:t>pportunity to participate and that all group interactions are positive.</a:t>
            </a:r>
          </a:p>
        </p:txBody>
      </p:sp>
      <p:pic>
        <p:nvPicPr>
          <p:cNvPr id="2050" name="Picture 2" descr="http://2.bp.blogspot.com/-2RfoFGkc4nE/Te4qHlNHLMI/AAAAAAAAAA0/jE-3L4u4Y3Q/s320/883395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19" y="1828800"/>
            <a:ext cx="4932258" cy="3283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372941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pic>
        <p:nvPicPr>
          <p:cNvPr id="1026" name="Picture 2" descr="http://1.bp.blogspot.com/-wh4Kt2HzRJU/Te4u6OBQdKI/AAAAAAAAAA8/nQ_-hUY8vus/s1600/77997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806952"/>
            <a:ext cx="4932258" cy="3298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304800" y="1535668"/>
            <a:ext cx="3317703"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High Social Capital</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6200" y="2158722"/>
            <a:ext cx="3742819" cy="1477328"/>
          </a:xfrm>
          <a:prstGeom prst="rect">
            <a:avLst/>
          </a:prstGeom>
          <a:noFill/>
        </p:spPr>
        <p:txBody>
          <a:bodyPr wrap="none" rtlCol="0">
            <a:spAutoFit/>
          </a:bodyPr>
          <a:lstStyle/>
          <a:p>
            <a:pPr algn="ctr"/>
            <a:r>
              <a:rPr lang="en-US" dirty="0">
                <a:solidFill>
                  <a:schemeClr val="bg1"/>
                </a:solidFill>
              </a:rPr>
              <a:t>"High social capital</a:t>
            </a:r>
            <a:r>
              <a:rPr lang="en-US" i="1" dirty="0">
                <a:solidFill>
                  <a:schemeClr val="bg1"/>
                </a:solidFill>
              </a:rPr>
              <a:t> </a:t>
            </a:r>
            <a:r>
              <a:rPr lang="en-US" dirty="0">
                <a:solidFill>
                  <a:schemeClr val="bg1"/>
                </a:solidFill>
              </a:rPr>
              <a:t>can be described </a:t>
            </a:r>
            <a:endParaRPr lang="en-US" dirty="0" smtClean="0">
              <a:solidFill>
                <a:schemeClr val="bg1"/>
              </a:solidFill>
            </a:endParaRPr>
          </a:p>
          <a:p>
            <a:pPr algn="ctr"/>
            <a:r>
              <a:rPr lang="en-US" dirty="0" smtClean="0">
                <a:solidFill>
                  <a:schemeClr val="bg1"/>
                </a:solidFill>
              </a:rPr>
              <a:t>as </a:t>
            </a:r>
            <a:r>
              <a:rPr lang="en-US" dirty="0">
                <a:solidFill>
                  <a:schemeClr val="bg1"/>
                </a:solidFill>
              </a:rPr>
              <a:t>the relationships that are forged in </a:t>
            </a:r>
            <a:endParaRPr lang="en-US" dirty="0" smtClean="0">
              <a:solidFill>
                <a:schemeClr val="bg1"/>
              </a:solidFill>
            </a:endParaRPr>
          </a:p>
          <a:p>
            <a:pPr algn="ctr"/>
            <a:r>
              <a:rPr lang="en-US" dirty="0" smtClean="0">
                <a:solidFill>
                  <a:schemeClr val="bg1"/>
                </a:solidFill>
              </a:rPr>
              <a:t>a </a:t>
            </a:r>
            <a:r>
              <a:rPr lang="en-US" dirty="0">
                <a:solidFill>
                  <a:schemeClr val="bg1"/>
                </a:solidFill>
              </a:rPr>
              <a:t>community between its adults </a:t>
            </a:r>
            <a:r>
              <a:rPr lang="en-US" dirty="0" smtClean="0">
                <a:solidFill>
                  <a:schemeClr val="bg1"/>
                </a:solidFill>
              </a:rPr>
              <a:t>and</a:t>
            </a:r>
          </a:p>
          <a:p>
            <a:pPr algn="ctr"/>
            <a:r>
              <a:rPr lang="en-US" dirty="0" smtClean="0">
                <a:solidFill>
                  <a:schemeClr val="bg1"/>
                </a:solidFill>
              </a:rPr>
              <a:t>its </a:t>
            </a:r>
            <a:r>
              <a:rPr lang="en-US" dirty="0">
                <a:solidFill>
                  <a:schemeClr val="bg1"/>
                </a:solidFill>
              </a:rPr>
              <a:t>young people</a:t>
            </a:r>
            <a:r>
              <a:rPr lang="en-US" dirty="0" smtClean="0">
                <a:solidFill>
                  <a:schemeClr val="bg1"/>
                </a:solidFill>
              </a:rPr>
              <a:t>.”</a:t>
            </a:r>
          </a:p>
          <a:p>
            <a:pPr algn="r"/>
            <a:r>
              <a:rPr lang="en-US" dirty="0" smtClean="0">
                <a:solidFill>
                  <a:schemeClr val="bg1"/>
                </a:solidFill>
              </a:rPr>
              <a:t>- Dr. Nancy Sulla</a:t>
            </a:r>
          </a:p>
        </p:txBody>
      </p:sp>
      <p:sp>
        <p:nvSpPr>
          <p:cNvPr id="8" name="TextBox 7"/>
          <p:cNvSpPr txBox="1"/>
          <p:nvPr/>
        </p:nvSpPr>
        <p:spPr>
          <a:xfrm>
            <a:off x="76200" y="3635276"/>
            <a:ext cx="7709546" cy="2308324"/>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Teachers spend class time sitting</a:t>
            </a:r>
            <a:endParaRPr lang="en-US" dirty="0">
              <a:solidFill>
                <a:schemeClr val="bg1"/>
              </a:solidFill>
            </a:endParaRPr>
          </a:p>
          <a:p>
            <a:pPr marL="288925"/>
            <a:r>
              <a:rPr lang="en-US" dirty="0" smtClean="0">
                <a:solidFill>
                  <a:schemeClr val="bg1"/>
                </a:solidFill>
              </a:rPr>
              <a:t>with students discussing their </a:t>
            </a:r>
          </a:p>
          <a:p>
            <a:pPr marL="288925"/>
            <a:r>
              <a:rPr lang="en-US" dirty="0">
                <a:solidFill>
                  <a:schemeClr val="bg1"/>
                </a:solidFill>
              </a:rPr>
              <a:t>w</a:t>
            </a:r>
            <a:r>
              <a:rPr lang="en-US" dirty="0" smtClean="0">
                <a:solidFill>
                  <a:schemeClr val="bg1"/>
                </a:solidFill>
              </a:rPr>
              <a:t>ork, goals and accomplishments.</a:t>
            </a:r>
            <a:endParaRPr lang="en-US" dirty="0">
              <a:solidFill>
                <a:schemeClr val="bg1"/>
              </a:solidFill>
            </a:endParaRPr>
          </a:p>
          <a:p>
            <a:pPr marL="285750" indent="-285750">
              <a:buFont typeface="Arial" pitchFamily="34" charset="0"/>
              <a:buChar char="•"/>
            </a:pPr>
            <a:r>
              <a:rPr lang="en-US" dirty="0" smtClean="0">
                <a:solidFill>
                  <a:schemeClr val="bg1"/>
                </a:solidFill>
              </a:rPr>
              <a:t>Teachers design problem-based</a:t>
            </a:r>
          </a:p>
          <a:p>
            <a:pPr indent="288925"/>
            <a:r>
              <a:rPr lang="en-US" dirty="0">
                <a:solidFill>
                  <a:schemeClr val="bg1"/>
                </a:solidFill>
              </a:rPr>
              <a:t>t</a:t>
            </a:r>
            <a:r>
              <a:rPr lang="en-US" dirty="0" smtClean="0">
                <a:solidFill>
                  <a:schemeClr val="bg1"/>
                </a:solidFill>
              </a:rPr>
              <a:t>asks and instructional activities</a:t>
            </a:r>
          </a:p>
          <a:p>
            <a:pPr indent="288925"/>
            <a:r>
              <a:rPr lang="en-US" dirty="0">
                <a:solidFill>
                  <a:schemeClr val="bg1"/>
                </a:solidFill>
              </a:rPr>
              <a:t>t</a:t>
            </a:r>
            <a:r>
              <a:rPr lang="en-US" dirty="0" smtClean="0">
                <a:solidFill>
                  <a:schemeClr val="bg1"/>
                </a:solidFill>
              </a:rPr>
              <a:t>hat require student to engage with their parents, family members and other</a:t>
            </a:r>
          </a:p>
          <a:p>
            <a:pPr indent="288925"/>
            <a:r>
              <a:rPr lang="en-US" dirty="0">
                <a:solidFill>
                  <a:schemeClr val="bg1"/>
                </a:solidFill>
              </a:rPr>
              <a:t>a</a:t>
            </a:r>
            <a:r>
              <a:rPr lang="en-US" dirty="0" smtClean="0">
                <a:solidFill>
                  <a:schemeClr val="bg1"/>
                </a:solidFill>
              </a:rPr>
              <a:t>dults in their lives.</a:t>
            </a:r>
          </a:p>
        </p:txBody>
      </p:sp>
    </p:spTree>
    <p:extLst>
      <p:ext uri="{BB962C8B-B14F-4D97-AF65-F5344CB8AC3E}">
        <p14:creationId xmlns:p14="http://schemas.microsoft.com/office/powerpoint/2010/main" val="19677546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665" y="1565970"/>
            <a:ext cx="8301119" cy="3108543"/>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The Learner-Active, Technology-Infused Classroom </a:t>
            </a:r>
          </a:p>
          <a:p>
            <a:pPr algn="ctr"/>
            <a:r>
              <a:rPr lang="en-US" sz="2800" b="1" dirty="0" smtClean="0">
                <a:solidFill>
                  <a:schemeClr val="bg1"/>
                </a:solidFill>
                <a:effectLst>
                  <a:outerShdw blurRad="38100" dist="38100" dir="2700000" algn="tl">
                    <a:srgbClr val="000000">
                      <a:alpha val="43137"/>
                    </a:srgbClr>
                  </a:outerShdw>
                </a:effectLst>
              </a:rPr>
              <a:t>embodies ten key principles. </a:t>
            </a:r>
          </a:p>
          <a:p>
            <a:pPr algn="ctr"/>
            <a:endParaRPr lang="en-US" sz="2800" b="1" dirty="0" smtClean="0">
              <a:solidFill>
                <a:schemeClr val="bg1"/>
              </a:solidFill>
              <a:effectLst>
                <a:outerShdw blurRad="38100" dist="38100" dir="2700000" algn="tl">
                  <a:srgbClr val="000000">
                    <a:alpha val="43137"/>
                  </a:srgbClr>
                </a:outerShdw>
              </a:effectLst>
            </a:endParaRPr>
          </a:p>
          <a:p>
            <a:pPr algn="ctr"/>
            <a:r>
              <a:rPr lang="en-US" sz="2800" b="1" dirty="0" smtClean="0">
                <a:solidFill>
                  <a:schemeClr val="bg1"/>
                </a:solidFill>
                <a:effectLst>
                  <a:outerShdw blurRad="38100" dist="38100" dir="2700000" algn="tl">
                    <a:srgbClr val="000000">
                      <a:alpha val="43137"/>
                    </a:srgbClr>
                  </a:outerShdw>
                </a:effectLst>
              </a:rPr>
              <a:t>Before you begin, be sure you have a copy of the </a:t>
            </a:r>
          </a:p>
          <a:p>
            <a:pPr algn="ctr"/>
            <a:r>
              <a:rPr lang="en-US" sz="2800" b="1" dirty="0" smtClean="0">
                <a:solidFill>
                  <a:schemeClr val="bg1"/>
                </a:solidFill>
                <a:effectLst>
                  <a:outerShdw blurRad="38100" dist="38100" dir="2700000" algn="tl">
                    <a:srgbClr val="000000">
                      <a:alpha val="43137"/>
                    </a:srgbClr>
                  </a:outerShdw>
                </a:effectLst>
              </a:rPr>
              <a:t>document, Ten Principles of the </a:t>
            </a:r>
            <a:r>
              <a:rPr lang="en-US" sz="2800" b="1" i="1" dirty="0" smtClean="0">
                <a:solidFill>
                  <a:schemeClr val="bg1"/>
                </a:solidFill>
                <a:effectLst>
                  <a:outerShdw blurRad="38100" dist="38100" dir="2700000" algn="tl">
                    <a:srgbClr val="000000">
                      <a:alpha val="43137"/>
                    </a:srgbClr>
                  </a:outerShdw>
                </a:effectLst>
              </a:rPr>
              <a:t>Learner-Active, </a:t>
            </a:r>
          </a:p>
          <a:p>
            <a:pPr algn="ctr"/>
            <a:r>
              <a:rPr lang="en-US" sz="2800" b="1" i="1" dirty="0" smtClean="0">
                <a:solidFill>
                  <a:schemeClr val="bg1"/>
                </a:solidFill>
                <a:effectLst>
                  <a:outerShdw blurRad="38100" dist="38100" dir="2700000" algn="tl">
                    <a:srgbClr val="000000">
                      <a:alpha val="43137"/>
                    </a:srgbClr>
                  </a:outerShdw>
                </a:effectLst>
              </a:rPr>
              <a:t>Technology-Infused Classroom. </a:t>
            </a:r>
            <a:r>
              <a:rPr lang="en-US" sz="2800" b="1" dirty="0" smtClean="0">
                <a:solidFill>
                  <a:schemeClr val="bg1"/>
                </a:solidFill>
                <a:effectLst>
                  <a:outerShdw blurRad="38100" dist="38100" dir="2700000" algn="tl">
                    <a:srgbClr val="000000">
                      <a:alpha val="43137"/>
                    </a:srgbClr>
                  </a:outerShdw>
                </a:effectLst>
              </a:rPr>
              <a:t>You can use this sheet </a:t>
            </a:r>
          </a:p>
          <a:p>
            <a:pPr algn="ctr"/>
            <a:r>
              <a:rPr lang="en-US" sz="2800" b="1" dirty="0" smtClean="0">
                <a:solidFill>
                  <a:schemeClr val="bg1"/>
                </a:solidFill>
                <a:effectLst>
                  <a:outerShdw blurRad="38100" dist="38100" dir="2700000" algn="tl">
                    <a:srgbClr val="000000">
                      <a:alpha val="43137"/>
                    </a:srgbClr>
                  </a:outerShdw>
                </a:effectLst>
              </a:rPr>
              <a:t>to make notes as you view the following slides.</a:t>
            </a:r>
          </a:p>
        </p:txBody>
      </p:sp>
      <p:sp>
        <p:nvSpPr>
          <p:cNvPr id="6" name="TextBox 5"/>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9070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03124" y="1371600"/>
            <a:ext cx="3847528" cy="1077218"/>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rPr>
              <a:t>Higher-Order</a:t>
            </a:r>
          </a:p>
          <a:p>
            <a:pPr algn="ctr"/>
            <a:r>
              <a:rPr lang="en-US" sz="3200" b="1" dirty="0" smtClean="0">
                <a:solidFill>
                  <a:schemeClr val="bg1"/>
                </a:solidFill>
                <a:effectLst>
                  <a:outerShdw blurRad="38100" dist="38100" dir="2700000" algn="tl">
                    <a:srgbClr val="000000">
                      <a:alpha val="43137"/>
                    </a:srgbClr>
                  </a:outerShdw>
                </a:effectLst>
              </a:rPr>
              <a:t>Open-Ended Thinking</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6200" y="2485072"/>
            <a:ext cx="4648200" cy="1754326"/>
          </a:xfrm>
          <a:prstGeom prst="rect">
            <a:avLst/>
          </a:prstGeom>
          <a:noFill/>
        </p:spPr>
        <p:txBody>
          <a:bodyPr wrap="square" rtlCol="0">
            <a:spAutoFit/>
          </a:bodyPr>
          <a:lstStyle/>
          <a:p>
            <a:pPr algn="ctr"/>
            <a:r>
              <a:rPr lang="en-US" dirty="0" smtClean="0">
                <a:solidFill>
                  <a:schemeClr val="bg1"/>
                </a:solidFill>
              </a:rPr>
              <a:t>“While it is true that one must master the</a:t>
            </a:r>
          </a:p>
          <a:p>
            <a:pPr algn="ctr"/>
            <a:r>
              <a:rPr lang="en-US" dirty="0">
                <a:solidFill>
                  <a:schemeClr val="bg1"/>
                </a:solidFill>
              </a:rPr>
              <a:t>l</a:t>
            </a:r>
            <a:r>
              <a:rPr lang="en-US" dirty="0" smtClean="0">
                <a:solidFill>
                  <a:schemeClr val="bg1"/>
                </a:solidFill>
              </a:rPr>
              <a:t>ower levels of Bloom’s Taxonomy before</a:t>
            </a:r>
          </a:p>
          <a:p>
            <a:pPr algn="ctr"/>
            <a:r>
              <a:rPr lang="en-US" dirty="0" smtClean="0">
                <a:solidFill>
                  <a:schemeClr val="bg1"/>
                </a:solidFill>
              </a:rPr>
              <a:t>achieving the higher, attempting to </a:t>
            </a:r>
          </a:p>
          <a:p>
            <a:pPr algn="ctr"/>
            <a:r>
              <a:rPr lang="en-US" dirty="0">
                <a:solidFill>
                  <a:schemeClr val="bg1"/>
                </a:solidFill>
              </a:rPr>
              <a:t>b</a:t>
            </a:r>
            <a:r>
              <a:rPr lang="en-US" dirty="0" smtClean="0">
                <a:solidFill>
                  <a:schemeClr val="bg1"/>
                </a:solidFill>
              </a:rPr>
              <a:t>uild higher-order skills creates a felt need </a:t>
            </a:r>
          </a:p>
          <a:p>
            <a:pPr algn="ctr"/>
            <a:r>
              <a:rPr lang="en-US" dirty="0">
                <a:solidFill>
                  <a:schemeClr val="bg1"/>
                </a:solidFill>
              </a:rPr>
              <a:t>f</a:t>
            </a:r>
            <a:r>
              <a:rPr lang="en-US" dirty="0" smtClean="0">
                <a:solidFill>
                  <a:schemeClr val="bg1"/>
                </a:solidFill>
              </a:rPr>
              <a:t>or the lower order.”</a:t>
            </a:r>
          </a:p>
          <a:p>
            <a:pPr algn="r"/>
            <a:r>
              <a:rPr lang="en-US" dirty="0" smtClean="0">
                <a:solidFill>
                  <a:schemeClr val="bg1"/>
                </a:solidFill>
              </a:rPr>
              <a:t>- Dr. Nancy Sulla</a:t>
            </a:r>
          </a:p>
        </p:txBody>
      </p:sp>
      <p:sp>
        <p:nvSpPr>
          <p:cNvPr id="8" name="TextBox 7"/>
          <p:cNvSpPr txBox="1"/>
          <p:nvPr/>
        </p:nvSpPr>
        <p:spPr>
          <a:xfrm>
            <a:off x="76200" y="4217075"/>
            <a:ext cx="8750601" cy="2031325"/>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Rather than merely presenting back </a:t>
            </a:r>
          </a:p>
          <a:p>
            <a:pPr indent="288925"/>
            <a:r>
              <a:rPr lang="en-US" dirty="0" smtClean="0">
                <a:solidFill>
                  <a:schemeClr val="bg1"/>
                </a:solidFill>
              </a:rPr>
              <a:t>information that they learned, students </a:t>
            </a:r>
          </a:p>
          <a:p>
            <a:pPr indent="288925"/>
            <a:r>
              <a:rPr lang="en-US" dirty="0" smtClean="0">
                <a:solidFill>
                  <a:schemeClr val="bg1"/>
                </a:solidFill>
              </a:rPr>
              <a:t>seek out information while learning to solve </a:t>
            </a:r>
          </a:p>
          <a:p>
            <a:pPr indent="288925"/>
            <a:r>
              <a:rPr lang="en-US" dirty="0" smtClean="0">
                <a:solidFill>
                  <a:schemeClr val="bg1"/>
                </a:solidFill>
              </a:rPr>
              <a:t>open-ended problems.</a:t>
            </a:r>
          </a:p>
          <a:p>
            <a:pPr marL="285750" indent="-285750">
              <a:buFont typeface="Arial" pitchFamily="34" charset="0"/>
              <a:buChar char="•"/>
            </a:pPr>
            <a:r>
              <a:rPr lang="en-US" dirty="0" smtClean="0">
                <a:solidFill>
                  <a:schemeClr val="bg1"/>
                </a:solidFill>
              </a:rPr>
              <a:t>Teachers construct problems whose solutions reside in the unknown, forcing students to</a:t>
            </a:r>
          </a:p>
          <a:p>
            <a:pPr indent="288925"/>
            <a:r>
              <a:rPr lang="en-US" dirty="0">
                <a:solidFill>
                  <a:schemeClr val="bg1"/>
                </a:solidFill>
              </a:rPr>
              <a:t>g</a:t>
            </a:r>
            <a:r>
              <a:rPr lang="en-US" dirty="0" smtClean="0">
                <a:solidFill>
                  <a:schemeClr val="bg1"/>
                </a:solidFill>
              </a:rPr>
              <a:t>rapple with content that drives them back to what is known.</a:t>
            </a:r>
          </a:p>
        </p:txBody>
      </p:sp>
      <p:pic>
        <p:nvPicPr>
          <p:cNvPr id="3074" name="Picture 2" descr="http://netdna.copyblogger.com/images/critical-thin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09800"/>
            <a:ext cx="4286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739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151713" y="1701225"/>
            <a:ext cx="4496487" cy="584775"/>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rPr>
              <a:t>High Academic Standards</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6200" y="2485072"/>
            <a:ext cx="4648200" cy="1754326"/>
          </a:xfrm>
          <a:prstGeom prst="rect">
            <a:avLst/>
          </a:prstGeom>
          <a:noFill/>
        </p:spPr>
        <p:txBody>
          <a:bodyPr wrap="square" rtlCol="0">
            <a:spAutoFit/>
          </a:bodyPr>
          <a:lstStyle/>
          <a:p>
            <a:pPr algn="ctr"/>
            <a:r>
              <a:rPr lang="en-US" dirty="0" smtClean="0">
                <a:solidFill>
                  <a:schemeClr val="bg1"/>
                </a:solidFill>
              </a:rPr>
              <a:t>“Teachers must overcome the tendency to teach to the level of the lowest-performing students and, instead, teach to a high level </a:t>
            </a:r>
          </a:p>
          <a:p>
            <a:pPr algn="ctr"/>
            <a:r>
              <a:rPr lang="en-US" dirty="0">
                <a:solidFill>
                  <a:schemeClr val="bg1"/>
                </a:solidFill>
              </a:rPr>
              <a:t>a</a:t>
            </a:r>
            <a:r>
              <a:rPr lang="en-US" dirty="0" smtClean="0">
                <a:solidFill>
                  <a:schemeClr val="bg1"/>
                </a:solidFill>
              </a:rPr>
              <a:t>nd help all students reach that level through</a:t>
            </a:r>
          </a:p>
          <a:p>
            <a:pPr algn="ctr"/>
            <a:r>
              <a:rPr lang="en-US" dirty="0">
                <a:solidFill>
                  <a:schemeClr val="bg1"/>
                </a:solidFill>
              </a:rPr>
              <a:t>d</a:t>
            </a:r>
            <a:r>
              <a:rPr lang="en-US" dirty="0" smtClean="0">
                <a:solidFill>
                  <a:schemeClr val="bg1"/>
                </a:solidFill>
              </a:rPr>
              <a:t>ifferentiated opportunities to learn.”</a:t>
            </a:r>
          </a:p>
          <a:p>
            <a:pPr algn="r"/>
            <a:r>
              <a:rPr lang="en-US" dirty="0" smtClean="0">
                <a:solidFill>
                  <a:schemeClr val="bg1"/>
                </a:solidFill>
              </a:rPr>
              <a:t>- Dr. Nancy Sulla</a:t>
            </a:r>
          </a:p>
        </p:txBody>
      </p:sp>
      <p:sp>
        <p:nvSpPr>
          <p:cNvPr id="8" name="TextBox 7"/>
          <p:cNvSpPr txBox="1"/>
          <p:nvPr/>
        </p:nvSpPr>
        <p:spPr>
          <a:xfrm>
            <a:off x="76200" y="4341674"/>
            <a:ext cx="7048533" cy="1754326"/>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The expert column of an analytic rubric </a:t>
            </a:r>
          </a:p>
          <a:p>
            <a:pPr indent="288925"/>
            <a:r>
              <a:rPr lang="en-US" dirty="0" smtClean="0">
                <a:solidFill>
                  <a:schemeClr val="bg1"/>
                </a:solidFill>
              </a:rPr>
              <a:t>pushes students to tackle extended content </a:t>
            </a:r>
          </a:p>
          <a:p>
            <a:pPr indent="288925"/>
            <a:r>
              <a:rPr lang="en-US" dirty="0" smtClean="0">
                <a:solidFill>
                  <a:schemeClr val="bg1"/>
                </a:solidFill>
              </a:rPr>
              <a:t>and greater higher-order thinking related to </a:t>
            </a:r>
          </a:p>
          <a:p>
            <a:pPr indent="288925"/>
            <a:r>
              <a:rPr lang="en-US" dirty="0" smtClean="0">
                <a:solidFill>
                  <a:schemeClr val="bg1"/>
                </a:solidFill>
              </a:rPr>
              <a:t>the content.</a:t>
            </a:r>
          </a:p>
          <a:p>
            <a:pPr marL="285750" indent="-285750">
              <a:buFont typeface="Arial" pitchFamily="34" charset="0"/>
              <a:buChar char="•"/>
            </a:pPr>
            <a:r>
              <a:rPr lang="en-US" dirty="0" smtClean="0">
                <a:solidFill>
                  <a:schemeClr val="bg1"/>
                </a:solidFill>
              </a:rPr>
              <a:t>The classroom walls are filled with resources to push student thinking.</a:t>
            </a:r>
          </a:p>
        </p:txBody>
      </p:sp>
      <p:pic>
        <p:nvPicPr>
          <p:cNvPr id="2050" name="Picture 2" descr="http://www.hcreo.com/Portals/115649/images/89652774-university-mortarboards-and-certificates-gettyimag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108"/>
          <a:stretch/>
        </p:blipFill>
        <p:spPr bwMode="auto">
          <a:xfrm>
            <a:off x="5181600" y="1828800"/>
            <a:ext cx="3028950" cy="3668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431919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850454" y="1371600"/>
            <a:ext cx="2952860" cy="1077218"/>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rPr>
              <a:t>Learning from a </a:t>
            </a:r>
          </a:p>
          <a:p>
            <a:pPr algn="ctr"/>
            <a:r>
              <a:rPr lang="en-US" sz="3200" b="1" dirty="0" smtClean="0">
                <a:solidFill>
                  <a:schemeClr val="bg1"/>
                </a:solidFill>
                <a:effectLst>
                  <a:outerShdw blurRad="38100" dist="38100" dir="2700000" algn="tl">
                    <a:srgbClr val="000000">
                      <a:alpha val="43137"/>
                    </a:srgbClr>
                  </a:outerShdw>
                </a:effectLst>
              </a:rPr>
              <a:t>Felt Need</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6200" y="2485072"/>
            <a:ext cx="4648200" cy="1477328"/>
          </a:xfrm>
          <a:prstGeom prst="rect">
            <a:avLst/>
          </a:prstGeom>
          <a:noFill/>
        </p:spPr>
        <p:txBody>
          <a:bodyPr wrap="square" rtlCol="0">
            <a:spAutoFit/>
          </a:bodyPr>
          <a:lstStyle/>
          <a:p>
            <a:pPr algn="ctr"/>
            <a:r>
              <a:rPr lang="en-US" dirty="0" smtClean="0">
                <a:solidFill>
                  <a:schemeClr val="bg1"/>
                </a:solidFill>
              </a:rPr>
              <a:t>“When students experience a felt need to</a:t>
            </a:r>
          </a:p>
          <a:p>
            <a:pPr algn="ctr"/>
            <a:r>
              <a:rPr lang="en-US" dirty="0">
                <a:solidFill>
                  <a:schemeClr val="bg1"/>
                </a:solidFill>
              </a:rPr>
              <a:t>l</a:t>
            </a:r>
            <a:r>
              <a:rPr lang="en-US" dirty="0" smtClean="0">
                <a:solidFill>
                  <a:schemeClr val="bg1"/>
                </a:solidFill>
              </a:rPr>
              <a:t>earn, and they are the provided with</a:t>
            </a:r>
          </a:p>
          <a:p>
            <a:pPr algn="ctr"/>
            <a:r>
              <a:rPr lang="en-US" dirty="0">
                <a:solidFill>
                  <a:schemeClr val="bg1"/>
                </a:solidFill>
              </a:rPr>
              <a:t>j</a:t>
            </a:r>
            <a:r>
              <a:rPr lang="en-US" dirty="0" smtClean="0">
                <a:solidFill>
                  <a:schemeClr val="bg1"/>
                </a:solidFill>
              </a:rPr>
              <a:t>ust-in-time instruction, they retain </a:t>
            </a:r>
          </a:p>
          <a:p>
            <a:pPr algn="ctr"/>
            <a:r>
              <a:rPr lang="en-US" dirty="0">
                <a:solidFill>
                  <a:schemeClr val="bg1"/>
                </a:solidFill>
              </a:rPr>
              <a:t>t</a:t>
            </a:r>
            <a:r>
              <a:rPr lang="en-US" dirty="0" smtClean="0">
                <a:solidFill>
                  <a:schemeClr val="bg1"/>
                </a:solidFill>
              </a:rPr>
              <a:t>hat learning.”</a:t>
            </a:r>
          </a:p>
          <a:p>
            <a:pPr algn="r"/>
            <a:r>
              <a:rPr lang="en-US" dirty="0" smtClean="0">
                <a:solidFill>
                  <a:schemeClr val="bg1"/>
                </a:solidFill>
              </a:rPr>
              <a:t>- Dr. Nancy Sulla</a:t>
            </a:r>
          </a:p>
        </p:txBody>
      </p:sp>
      <p:sp>
        <p:nvSpPr>
          <p:cNvPr id="8" name="TextBox 7"/>
          <p:cNvSpPr txBox="1"/>
          <p:nvPr/>
        </p:nvSpPr>
        <p:spPr>
          <a:xfrm>
            <a:off x="76200" y="3988475"/>
            <a:ext cx="8621014" cy="2031325"/>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Students are presented with problem-based </a:t>
            </a:r>
          </a:p>
          <a:p>
            <a:pPr indent="280988"/>
            <a:r>
              <a:rPr lang="en-US" dirty="0" smtClean="0">
                <a:solidFill>
                  <a:schemeClr val="bg1"/>
                </a:solidFill>
              </a:rPr>
              <a:t>tasks at the start of a unit of study that drive </a:t>
            </a:r>
          </a:p>
          <a:p>
            <a:pPr indent="280988"/>
            <a:r>
              <a:rPr lang="en-US" dirty="0" smtClean="0">
                <a:solidFill>
                  <a:schemeClr val="bg1"/>
                </a:solidFill>
              </a:rPr>
              <a:t>the need to learn concepts and skills.</a:t>
            </a:r>
          </a:p>
          <a:p>
            <a:pPr marL="285750" indent="-285750">
              <a:buFont typeface="Arial" pitchFamily="34" charset="0"/>
              <a:buChar char="•"/>
            </a:pPr>
            <a:r>
              <a:rPr lang="en-US" dirty="0" smtClean="0">
                <a:solidFill>
                  <a:schemeClr val="bg1"/>
                </a:solidFill>
              </a:rPr>
              <a:t>Teachers ask students to read the analytic </a:t>
            </a:r>
          </a:p>
          <a:p>
            <a:pPr indent="288925"/>
            <a:r>
              <a:rPr lang="en-US" dirty="0" smtClean="0">
                <a:solidFill>
                  <a:schemeClr val="bg1"/>
                </a:solidFill>
              </a:rPr>
              <a:t>rubric at the start of a unit, identifying what they will need to learn in order to address </a:t>
            </a:r>
          </a:p>
          <a:p>
            <a:pPr indent="288925"/>
            <a:r>
              <a:rPr lang="en-US" dirty="0" smtClean="0">
                <a:solidFill>
                  <a:schemeClr val="bg1"/>
                </a:solidFill>
              </a:rPr>
              <a:t>the problem.  From there, the teachers design instructional opportunities.</a:t>
            </a:r>
          </a:p>
        </p:txBody>
      </p:sp>
      <p:pic>
        <p:nvPicPr>
          <p:cNvPr id="4098" name="Picture 2" descr="http://oht-webcontent.s3.amazonaws.com/blog/the_real_reason_to_learn_a_language_in_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57400"/>
            <a:ext cx="3876675" cy="2809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574023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710699" y="1371600"/>
            <a:ext cx="3232360" cy="584775"/>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rPr>
              <a:t>Global Citizenship</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6200" y="2057400"/>
            <a:ext cx="4648200" cy="1477328"/>
          </a:xfrm>
          <a:prstGeom prst="rect">
            <a:avLst/>
          </a:prstGeom>
          <a:noFill/>
        </p:spPr>
        <p:txBody>
          <a:bodyPr wrap="square" rtlCol="0">
            <a:spAutoFit/>
          </a:bodyPr>
          <a:lstStyle/>
          <a:p>
            <a:pPr algn="ctr"/>
            <a:r>
              <a:rPr lang="en-US" dirty="0" smtClean="0">
                <a:solidFill>
                  <a:schemeClr val="bg1"/>
                </a:solidFill>
              </a:rPr>
              <a:t>"Making </a:t>
            </a:r>
            <a:r>
              <a:rPr lang="en-US" dirty="0">
                <a:solidFill>
                  <a:schemeClr val="bg1"/>
                </a:solidFill>
              </a:rPr>
              <a:t>direct connections to other countries in your classroom </a:t>
            </a:r>
            <a:r>
              <a:rPr lang="en-US" dirty="0" smtClean="0">
                <a:solidFill>
                  <a:schemeClr val="bg1"/>
                </a:solidFill>
              </a:rPr>
              <a:t>activities, students </a:t>
            </a:r>
            <a:r>
              <a:rPr lang="en-US" dirty="0">
                <a:solidFill>
                  <a:schemeClr val="bg1"/>
                </a:solidFill>
              </a:rPr>
              <a:t>can engage in online activities with students in other parts of the </a:t>
            </a:r>
            <a:r>
              <a:rPr lang="en-US" dirty="0" smtClean="0">
                <a:solidFill>
                  <a:schemeClr val="bg1"/>
                </a:solidFill>
              </a:rPr>
              <a:t>world.”</a:t>
            </a:r>
          </a:p>
          <a:p>
            <a:pPr algn="r"/>
            <a:r>
              <a:rPr lang="en-US" dirty="0" smtClean="0">
                <a:solidFill>
                  <a:schemeClr val="bg1"/>
                </a:solidFill>
              </a:rPr>
              <a:t>- Dr. Nancy Sulla</a:t>
            </a:r>
          </a:p>
        </p:txBody>
      </p:sp>
      <p:sp>
        <p:nvSpPr>
          <p:cNvPr id="8" name="TextBox 7"/>
          <p:cNvSpPr txBox="1"/>
          <p:nvPr/>
        </p:nvSpPr>
        <p:spPr>
          <a:xfrm>
            <a:off x="76200" y="3988475"/>
            <a:ext cx="8845948" cy="2031325"/>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Students gather information through the </a:t>
            </a:r>
          </a:p>
          <a:p>
            <a:pPr indent="280988"/>
            <a:r>
              <a:rPr lang="en-US" dirty="0" smtClean="0">
                <a:solidFill>
                  <a:schemeClr val="bg1"/>
                </a:solidFill>
              </a:rPr>
              <a:t>Internet on issues and events from around </a:t>
            </a:r>
          </a:p>
          <a:p>
            <a:pPr indent="280988"/>
            <a:r>
              <a:rPr lang="en-US" dirty="0" smtClean="0">
                <a:solidFill>
                  <a:schemeClr val="bg1"/>
                </a:solidFill>
              </a:rPr>
              <a:t>the world.</a:t>
            </a:r>
          </a:p>
          <a:p>
            <a:pPr marL="285750" indent="-285750">
              <a:buFont typeface="Arial" pitchFamily="34" charset="0"/>
              <a:buChar char="•"/>
            </a:pPr>
            <a:r>
              <a:rPr lang="en-US" dirty="0" smtClean="0">
                <a:solidFill>
                  <a:schemeClr val="bg1"/>
                </a:solidFill>
              </a:rPr>
              <a:t>Students engage with outside experts and </a:t>
            </a:r>
          </a:p>
          <a:p>
            <a:pPr indent="288925"/>
            <a:r>
              <a:rPr lang="en-US" dirty="0" smtClean="0">
                <a:solidFill>
                  <a:schemeClr val="bg1"/>
                </a:solidFill>
              </a:rPr>
              <a:t>students around the world through technology, showing evidence of their understanding </a:t>
            </a:r>
          </a:p>
          <a:p>
            <a:pPr indent="288925"/>
            <a:r>
              <a:rPr lang="en-US" dirty="0" smtClean="0">
                <a:solidFill>
                  <a:schemeClr val="bg1"/>
                </a:solidFill>
              </a:rPr>
              <a:t>of cultural differences.</a:t>
            </a:r>
          </a:p>
        </p:txBody>
      </p:sp>
      <p:pic>
        <p:nvPicPr>
          <p:cNvPr id="5122" name="Picture 2" descr="http://www.esculham.eu/Portals/2/global.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600200"/>
            <a:ext cx="3586964" cy="3631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331497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38948" y="1371600"/>
            <a:ext cx="3575852" cy="584775"/>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rPr>
              <a:t>Technology Infusion</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65655" y="2057400"/>
            <a:ext cx="4790055" cy="1754326"/>
          </a:xfrm>
          <a:prstGeom prst="rect">
            <a:avLst/>
          </a:prstGeom>
          <a:noFill/>
        </p:spPr>
        <p:txBody>
          <a:bodyPr wrap="square" rtlCol="0">
            <a:spAutoFit/>
          </a:bodyPr>
          <a:lstStyle/>
          <a:p>
            <a:pPr algn="ctr"/>
            <a:r>
              <a:rPr lang="en-US" dirty="0" smtClean="0">
                <a:solidFill>
                  <a:schemeClr val="bg1"/>
                </a:solidFill>
              </a:rPr>
              <a:t>"</a:t>
            </a:r>
            <a:r>
              <a:rPr lang="en-US" dirty="0">
                <a:solidFill>
                  <a:schemeClr val="bg1"/>
                </a:solidFill>
              </a:rPr>
              <a:t>Technology should be seamlessly infused into the learning environment with students accessing hardware and software as needed to pursue the greater goals of completing </a:t>
            </a:r>
            <a:r>
              <a:rPr lang="en-US" dirty="0" smtClean="0">
                <a:solidFill>
                  <a:schemeClr val="bg1"/>
                </a:solidFill>
              </a:rPr>
              <a:t>their problem-based tasks.”</a:t>
            </a:r>
          </a:p>
          <a:p>
            <a:pPr algn="r"/>
            <a:r>
              <a:rPr lang="en-US" dirty="0" smtClean="0">
                <a:solidFill>
                  <a:schemeClr val="bg1"/>
                </a:solidFill>
              </a:rPr>
              <a:t>- Dr. Nancy Sulla</a:t>
            </a:r>
          </a:p>
        </p:txBody>
      </p:sp>
      <p:sp>
        <p:nvSpPr>
          <p:cNvPr id="8" name="TextBox 7"/>
          <p:cNvSpPr txBox="1"/>
          <p:nvPr/>
        </p:nvSpPr>
        <p:spPr>
          <a:xfrm>
            <a:off x="76200" y="3988475"/>
            <a:ext cx="8526180" cy="2031325"/>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Students seek our technology when they </a:t>
            </a:r>
          </a:p>
          <a:p>
            <a:pPr indent="288925"/>
            <a:r>
              <a:rPr lang="en-US" dirty="0" smtClean="0">
                <a:solidFill>
                  <a:schemeClr val="bg1"/>
                </a:solidFill>
              </a:rPr>
              <a:t>need it, in the course of pursuing other </a:t>
            </a:r>
          </a:p>
          <a:p>
            <a:pPr indent="288925"/>
            <a:r>
              <a:rPr lang="en-US" dirty="0" smtClean="0">
                <a:solidFill>
                  <a:schemeClr val="bg1"/>
                </a:solidFill>
              </a:rPr>
              <a:t>learning goals.</a:t>
            </a:r>
          </a:p>
          <a:p>
            <a:pPr marL="285750" indent="-285750">
              <a:buFont typeface="Arial" pitchFamily="34" charset="0"/>
              <a:buChar char="•"/>
            </a:pPr>
            <a:r>
              <a:rPr lang="en-US" dirty="0" smtClean="0">
                <a:solidFill>
                  <a:schemeClr val="bg1"/>
                </a:solidFill>
              </a:rPr>
              <a:t>Teachers use technology to deliver lessons, </a:t>
            </a:r>
          </a:p>
          <a:p>
            <a:pPr indent="288925"/>
            <a:r>
              <a:rPr lang="en-US" dirty="0" smtClean="0">
                <a:solidFill>
                  <a:schemeClr val="bg1"/>
                </a:solidFill>
              </a:rPr>
              <a:t>have students engage in learning situations, communicate with students and parents, </a:t>
            </a:r>
          </a:p>
          <a:p>
            <a:pPr indent="288925"/>
            <a:r>
              <a:rPr lang="en-US" dirty="0" smtClean="0">
                <a:solidFill>
                  <a:schemeClr val="bg1"/>
                </a:solidFill>
              </a:rPr>
              <a:t>gather and analyze student achievement data, and more.</a:t>
            </a:r>
          </a:p>
        </p:txBody>
      </p:sp>
      <p:pic>
        <p:nvPicPr>
          <p:cNvPr id="6146" name="Picture 2" descr="http://www.w3ins.com/Images/technolog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962" y="2057400"/>
            <a:ext cx="41184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346074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28600" y="1535668"/>
            <a:ext cx="428937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Individual Learning Path</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4276" y="2007275"/>
            <a:ext cx="4638641" cy="2031325"/>
          </a:xfrm>
          <a:prstGeom prst="rect">
            <a:avLst/>
          </a:prstGeom>
          <a:noFill/>
        </p:spPr>
        <p:txBody>
          <a:bodyPr wrap="none" rtlCol="0">
            <a:spAutoFit/>
          </a:bodyPr>
          <a:lstStyle/>
          <a:p>
            <a:pPr algn="ctr"/>
            <a:r>
              <a:rPr lang="en-US" dirty="0" smtClean="0">
                <a:solidFill>
                  <a:schemeClr val="bg1"/>
                </a:solidFill>
              </a:rPr>
              <a:t>"</a:t>
            </a:r>
            <a:r>
              <a:rPr lang="en-US" dirty="0">
                <a:solidFill>
                  <a:schemeClr val="bg1"/>
                </a:solidFill>
              </a:rPr>
              <a:t>If you provide students, even the youngest, </a:t>
            </a:r>
            <a:endParaRPr lang="en-US" dirty="0" smtClean="0">
              <a:solidFill>
                <a:schemeClr val="bg1"/>
              </a:solidFill>
            </a:endParaRPr>
          </a:p>
          <a:p>
            <a:pPr algn="ctr"/>
            <a:r>
              <a:rPr lang="en-US" dirty="0" smtClean="0">
                <a:solidFill>
                  <a:schemeClr val="bg1"/>
                </a:solidFill>
              </a:rPr>
              <a:t>with </a:t>
            </a:r>
            <a:r>
              <a:rPr lang="en-US" dirty="0">
                <a:solidFill>
                  <a:schemeClr val="bg1"/>
                </a:solidFill>
              </a:rPr>
              <a:t>tools for assessing </a:t>
            </a:r>
            <a:r>
              <a:rPr lang="en-US" dirty="0" smtClean="0">
                <a:solidFill>
                  <a:schemeClr val="bg1"/>
                </a:solidFill>
              </a:rPr>
              <a:t>their </a:t>
            </a:r>
            <a:r>
              <a:rPr lang="en-US" dirty="0">
                <a:solidFill>
                  <a:schemeClr val="bg1"/>
                </a:solidFill>
              </a:rPr>
              <a:t>own </a:t>
            </a:r>
            <a:endParaRPr lang="en-US" dirty="0" smtClean="0">
              <a:solidFill>
                <a:schemeClr val="bg1"/>
              </a:solidFill>
            </a:endParaRPr>
          </a:p>
          <a:p>
            <a:pPr algn="ctr"/>
            <a:r>
              <a:rPr lang="en-US" dirty="0" smtClean="0">
                <a:solidFill>
                  <a:schemeClr val="bg1"/>
                </a:solidFill>
              </a:rPr>
              <a:t>learning </a:t>
            </a:r>
            <a:r>
              <a:rPr lang="en-US" dirty="0">
                <a:solidFill>
                  <a:schemeClr val="bg1"/>
                </a:solidFill>
              </a:rPr>
              <a:t>style </a:t>
            </a:r>
            <a:r>
              <a:rPr lang="en-US" dirty="0" smtClean="0">
                <a:solidFill>
                  <a:schemeClr val="bg1"/>
                </a:solidFill>
              </a:rPr>
              <a:t>and </a:t>
            </a:r>
            <a:r>
              <a:rPr lang="en-US" dirty="0">
                <a:solidFill>
                  <a:schemeClr val="bg1"/>
                </a:solidFill>
              </a:rPr>
              <a:t>preferences, and you </a:t>
            </a:r>
          </a:p>
          <a:p>
            <a:pPr algn="ctr"/>
            <a:r>
              <a:rPr lang="en-US" dirty="0" smtClean="0">
                <a:solidFill>
                  <a:schemeClr val="bg1"/>
                </a:solidFill>
              </a:rPr>
              <a:t>offer </a:t>
            </a:r>
            <a:r>
              <a:rPr lang="en-US" dirty="0">
                <a:solidFill>
                  <a:schemeClr val="bg1"/>
                </a:solidFill>
              </a:rPr>
              <a:t>various learning options, they will </a:t>
            </a:r>
            <a:endParaRPr lang="en-US" dirty="0" smtClean="0">
              <a:solidFill>
                <a:schemeClr val="bg1"/>
              </a:solidFill>
            </a:endParaRPr>
          </a:p>
          <a:p>
            <a:pPr algn="ctr"/>
            <a:r>
              <a:rPr lang="en-US" dirty="0" smtClean="0">
                <a:solidFill>
                  <a:schemeClr val="bg1"/>
                </a:solidFill>
              </a:rPr>
              <a:t>learn </a:t>
            </a:r>
            <a:r>
              <a:rPr lang="en-US" dirty="0">
                <a:solidFill>
                  <a:schemeClr val="bg1"/>
                </a:solidFill>
              </a:rPr>
              <a:t>to make appropriate choices, with </a:t>
            </a:r>
            <a:r>
              <a:rPr lang="en-US" dirty="0" smtClean="0">
                <a:solidFill>
                  <a:schemeClr val="bg1"/>
                </a:solidFill>
              </a:rPr>
              <a:t>you</a:t>
            </a:r>
          </a:p>
          <a:p>
            <a:pPr algn="ctr"/>
            <a:r>
              <a:rPr lang="en-US" dirty="0" smtClean="0">
                <a:solidFill>
                  <a:schemeClr val="bg1"/>
                </a:solidFill>
              </a:rPr>
              <a:t>providing </a:t>
            </a:r>
            <a:r>
              <a:rPr lang="en-US" dirty="0">
                <a:solidFill>
                  <a:schemeClr val="bg1"/>
                </a:solidFill>
              </a:rPr>
              <a:t>guidance on those </a:t>
            </a:r>
            <a:r>
              <a:rPr lang="en-US" dirty="0" smtClean="0">
                <a:solidFill>
                  <a:schemeClr val="bg1"/>
                </a:solidFill>
              </a:rPr>
              <a:t>choices.”</a:t>
            </a:r>
          </a:p>
          <a:p>
            <a:pPr algn="r"/>
            <a:r>
              <a:rPr lang="en-US" dirty="0" smtClean="0">
                <a:solidFill>
                  <a:schemeClr val="bg1"/>
                </a:solidFill>
              </a:rPr>
              <a:t>- Dr. Nancy Sulla</a:t>
            </a:r>
          </a:p>
        </p:txBody>
      </p:sp>
      <p:sp>
        <p:nvSpPr>
          <p:cNvPr id="8" name="TextBox 7"/>
          <p:cNvSpPr txBox="1"/>
          <p:nvPr/>
        </p:nvSpPr>
        <p:spPr>
          <a:xfrm>
            <a:off x="76200" y="4038600"/>
            <a:ext cx="9051645" cy="1754326"/>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Teachers utilize assessment data to craft </a:t>
            </a:r>
          </a:p>
          <a:p>
            <a:pPr indent="288925"/>
            <a:r>
              <a:rPr lang="en-US" dirty="0" smtClean="0">
                <a:solidFill>
                  <a:schemeClr val="bg1"/>
                </a:solidFill>
              </a:rPr>
              <a:t>individual student plans to address the </a:t>
            </a:r>
          </a:p>
          <a:p>
            <a:pPr indent="288925"/>
            <a:r>
              <a:rPr lang="en-US" dirty="0" smtClean="0">
                <a:solidFill>
                  <a:schemeClr val="bg1"/>
                </a:solidFill>
              </a:rPr>
              <a:t>standards, suggesting specific activities or </a:t>
            </a:r>
          </a:p>
          <a:p>
            <a:pPr indent="288925"/>
            <a:r>
              <a:rPr lang="en-US" dirty="0" smtClean="0">
                <a:solidFill>
                  <a:schemeClr val="bg1"/>
                </a:solidFill>
              </a:rPr>
              <a:t>creating individual expectations for students.</a:t>
            </a:r>
            <a:endParaRPr lang="en-US" dirty="0">
              <a:solidFill>
                <a:schemeClr val="bg1"/>
              </a:solidFill>
            </a:endParaRPr>
          </a:p>
          <a:p>
            <a:pPr marL="285750" indent="-285750">
              <a:buFont typeface="Arial" pitchFamily="34" charset="0"/>
              <a:buChar char="•"/>
            </a:pPr>
            <a:r>
              <a:rPr lang="en-US" dirty="0" smtClean="0">
                <a:solidFill>
                  <a:schemeClr val="bg1"/>
                </a:solidFill>
              </a:rPr>
              <a:t>Students follow personal activity lists  that address their learning styles and cognitive levels.</a:t>
            </a:r>
          </a:p>
        </p:txBody>
      </p:sp>
      <p:pic>
        <p:nvPicPr>
          <p:cNvPr id="1026" name="Picture 2" descr="http://4.bp.blogspot.com/-xNaeuRy3QAw/Te1CV_8l9qI/AAAAAAAAAAs/rfp-LRZoueg/s320/FORKIN%257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24000"/>
            <a:ext cx="3657600" cy="3657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017630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984" y="228600"/>
            <a:ext cx="5300816"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L   E   A   R   N   I   N   G       A   B   O   U   T      </a:t>
            </a:r>
            <a:r>
              <a:rPr lang="en-US" sz="1600" b="1" dirty="0" err="1" smtClean="0">
                <a:solidFill>
                  <a:schemeClr val="bg1"/>
                </a:solidFill>
                <a:effectLst>
                  <a:outerShdw blurRad="38100" dist="38100" dir="2700000" algn="tl">
                    <a:srgbClr val="000000">
                      <a:alpha val="43137"/>
                    </a:srgbClr>
                  </a:outerShdw>
                </a:effectLst>
              </a:rPr>
              <a:t>T</a:t>
            </a:r>
            <a:r>
              <a:rPr lang="en-US" sz="1600" b="1" dirty="0" smtClean="0">
                <a:solidFill>
                  <a:schemeClr val="bg1"/>
                </a:solidFill>
                <a:effectLst>
                  <a:outerShdw blurRad="38100" dist="38100" dir="2700000" algn="tl">
                    <a:srgbClr val="000000">
                      <a:alpha val="43137"/>
                    </a:srgbClr>
                  </a:outerShdw>
                </a:effectLst>
              </a:rPr>
              <a:t>   H   E   </a:t>
            </a:r>
          </a:p>
          <a:p>
            <a:pPr algn="ctr"/>
            <a:r>
              <a:rPr lang="en-US" sz="3600" b="1" dirty="0" smtClean="0">
                <a:solidFill>
                  <a:schemeClr val="bg1"/>
                </a:solidFill>
                <a:effectLst>
                  <a:outerShdw blurRad="38100" dist="38100" dir="2700000" algn="tl">
                    <a:srgbClr val="000000">
                      <a:alpha val="43137"/>
                    </a:srgbClr>
                  </a:outerShdw>
                </a:effectLst>
              </a:rPr>
              <a:t>1 0   P R I N C I P L E S</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28600" y="1371600"/>
            <a:ext cx="4090992" cy="1077218"/>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rPr>
              <a:t>Student Responsibility </a:t>
            </a:r>
          </a:p>
          <a:p>
            <a:pPr algn="ctr"/>
            <a:r>
              <a:rPr lang="en-US" sz="3200" b="1" dirty="0" smtClean="0">
                <a:solidFill>
                  <a:schemeClr val="bg1"/>
                </a:solidFill>
                <a:effectLst>
                  <a:outerShdw blurRad="38100" dist="38100" dir="2700000" algn="tl">
                    <a:srgbClr val="000000">
                      <a:alpha val="43137"/>
                    </a:srgbClr>
                  </a:outerShdw>
                </a:effectLst>
              </a:rPr>
              <a:t>for Learning</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65655" y="2416076"/>
            <a:ext cx="4790055" cy="1754326"/>
          </a:xfrm>
          <a:prstGeom prst="rect">
            <a:avLst/>
          </a:prstGeom>
          <a:noFill/>
        </p:spPr>
        <p:txBody>
          <a:bodyPr wrap="square" rtlCol="0">
            <a:spAutoFit/>
          </a:bodyPr>
          <a:lstStyle/>
          <a:p>
            <a:pPr algn="ctr"/>
            <a:r>
              <a:rPr lang="en-US" dirty="0" smtClean="0">
                <a:solidFill>
                  <a:schemeClr val="bg1"/>
                </a:solidFill>
              </a:rPr>
              <a:t>"</a:t>
            </a:r>
            <a:r>
              <a:rPr lang="en-US" dirty="0">
                <a:solidFill>
                  <a:schemeClr val="bg1"/>
                </a:solidFill>
              </a:rPr>
              <a:t>Children are inquisitive from birth. From the time they can talk, they start asking questions and they explore everything within their reach. The quest for learning is innate, and children learn a tremendous amount from their </a:t>
            </a:r>
            <a:r>
              <a:rPr lang="en-US" dirty="0" smtClean="0">
                <a:solidFill>
                  <a:schemeClr val="bg1"/>
                </a:solidFill>
              </a:rPr>
              <a:t>peers.”</a:t>
            </a:r>
          </a:p>
          <a:p>
            <a:pPr algn="r"/>
            <a:r>
              <a:rPr lang="en-US" dirty="0" smtClean="0">
                <a:solidFill>
                  <a:schemeClr val="bg1"/>
                </a:solidFill>
              </a:rPr>
              <a:t>- Dr. Nancy Sulla</a:t>
            </a:r>
          </a:p>
        </p:txBody>
      </p:sp>
      <p:sp>
        <p:nvSpPr>
          <p:cNvPr id="8" name="TextBox 7"/>
          <p:cNvSpPr txBox="1"/>
          <p:nvPr/>
        </p:nvSpPr>
        <p:spPr>
          <a:xfrm>
            <a:off x="76200" y="4267200"/>
            <a:ext cx="8742650" cy="2031325"/>
          </a:xfrm>
          <a:prstGeom prst="rect">
            <a:avLst/>
          </a:prstGeom>
          <a:noFill/>
        </p:spPr>
        <p:txBody>
          <a:bodyPr wrap="none" rtlCol="0">
            <a:spAutoFit/>
          </a:bodyPr>
          <a:lstStyle/>
          <a:p>
            <a:r>
              <a:rPr lang="en-US" dirty="0" smtClean="0">
                <a:solidFill>
                  <a:schemeClr val="bg1"/>
                </a:solidFill>
              </a:rPr>
              <a:t>Examples:</a:t>
            </a:r>
          </a:p>
          <a:p>
            <a:pPr marL="285750" indent="-285750">
              <a:buFont typeface="Arial" pitchFamily="34" charset="0"/>
              <a:buChar char="•"/>
            </a:pPr>
            <a:r>
              <a:rPr lang="en-US" dirty="0" smtClean="0">
                <a:solidFill>
                  <a:schemeClr val="bg1"/>
                </a:solidFill>
              </a:rPr>
              <a:t>Students schedule their own time in the </a:t>
            </a:r>
          </a:p>
          <a:p>
            <a:pPr indent="288925"/>
            <a:r>
              <a:rPr lang="en-US" dirty="0">
                <a:solidFill>
                  <a:schemeClr val="bg1"/>
                </a:solidFill>
              </a:rPr>
              <a:t>c</a:t>
            </a:r>
            <a:r>
              <a:rPr lang="en-US" dirty="0" smtClean="0">
                <a:solidFill>
                  <a:schemeClr val="bg1"/>
                </a:solidFill>
              </a:rPr>
              <a:t>lassroom based on the teacher’s articulated </a:t>
            </a:r>
          </a:p>
          <a:p>
            <a:pPr indent="288925"/>
            <a:r>
              <a:rPr lang="en-US" dirty="0" smtClean="0">
                <a:solidFill>
                  <a:schemeClr val="bg1"/>
                </a:solidFill>
              </a:rPr>
              <a:t>expectations, choices of a diverse range of </a:t>
            </a:r>
          </a:p>
          <a:p>
            <a:pPr indent="288925"/>
            <a:r>
              <a:rPr lang="en-US" dirty="0">
                <a:solidFill>
                  <a:schemeClr val="bg1"/>
                </a:solidFill>
              </a:rPr>
              <a:t>l</a:t>
            </a:r>
            <a:r>
              <a:rPr lang="en-US" dirty="0" smtClean="0">
                <a:solidFill>
                  <a:schemeClr val="bg1"/>
                </a:solidFill>
              </a:rPr>
              <a:t>earning activities, and availability of a variety of resources.</a:t>
            </a:r>
            <a:endParaRPr lang="en-US" dirty="0">
              <a:solidFill>
                <a:schemeClr val="bg1"/>
              </a:solidFill>
            </a:endParaRPr>
          </a:p>
          <a:p>
            <a:pPr marL="285750" indent="-285750">
              <a:buFont typeface="Arial" pitchFamily="34" charset="0"/>
              <a:buChar char="•"/>
            </a:pPr>
            <a:r>
              <a:rPr lang="en-US" dirty="0" smtClean="0">
                <a:solidFill>
                  <a:schemeClr val="bg1"/>
                </a:solidFill>
              </a:rPr>
              <a:t>Students reflect on their progress and practices and make adjustments to become  more</a:t>
            </a:r>
          </a:p>
          <a:p>
            <a:pPr indent="288925"/>
            <a:r>
              <a:rPr lang="en-US" dirty="0" smtClean="0">
                <a:solidFill>
                  <a:schemeClr val="bg1"/>
                </a:solidFill>
              </a:rPr>
              <a:t>effective and productive learners.</a:t>
            </a:r>
          </a:p>
        </p:txBody>
      </p:sp>
      <p:pic>
        <p:nvPicPr>
          <p:cNvPr id="7170" name="Picture 2" descr="http://www.speedlinesolutions.com/Portals/0/assets/1/151/Labor-Pains-Restaurant-Scheduling-for-Profit/schedul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910209"/>
            <a:ext cx="3771900"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513788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1242</Words>
  <Application>Microsoft Macintosh PowerPoint</Application>
  <PresentationFormat>On-screen Show (4:3)</PresentationFormat>
  <Paragraphs>158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dc:creator>
  <cp:lastModifiedBy>Jessica Orr</cp:lastModifiedBy>
  <cp:revision>25</cp:revision>
  <dcterms:created xsi:type="dcterms:W3CDTF">2013-07-01T18:13:33Z</dcterms:created>
  <dcterms:modified xsi:type="dcterms:W3CDTF">2016-07-24T15:03:04Z</dcterms:modified>
</cp:coreProperties>
</file>